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72" r:id="rId7"/>
    <p:sldId id="267" r:id="rId8"/>
    <p:sldId id="262" r:id="rId9"/>
    <p:sldId id="277" r:id="rId10"/>
    <p:sldId id="278" r:id="rId11"/>
    <p:sldId id="266" r:id="rId12"/>
    <p:sldId id="268" r:id="rId13"/>
    <p:sldId id="264" r:id="rId14"/>
    <p:sldId id="271" r:id="rId15"/>
    <p:sldId id="273" r:id="rId16"/>
    <p:sldId id="274" r:id="rId17"/>
    <p:sldId id="275" r:id="rId18"/>
    <p:sldId id="276" r:id="rId19"/>
    <p:sldId id="260" r:id="rId20"/>
  </p:sldIdLst>
  <p:sldSz cx="12192000" cy="6858000"/>
  <p:notesSz cx="6797675" cy="9929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4"/>
          <c:dPt>
            <c:idx val="0"/>
            <c:bubble3D val="0"/>
            <c:explosion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7EB-4049-8A9E-53EF2293BB4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7EB-4049-8A9E-53EF2293BB43}"/>
              </c:ext>
            </c:extLst>
          </c:dPt>
          <c:dLbls>
            <c:dLbl>
              <c:idx val="0"/>
              <c:layout>
                <c:manualLayout>
                  <c:x val="-2.2747355097556991E-2"/>
                  <c:y val="0.351454031959600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EB-4049-8A9E-53EF2293BB43}"/>
                </c:ext>
              </c:extLst>
            </c:dLbl>
            <c:dLbl>
              <c:idx val="1"/>
              <c:layout>
                <c:manualLayout>
                  <c:x val="3.5384774596199618E-2"/>
                  <c:y val="-0.390075354152962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EB-4049-8A9E-53EF2293BB4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Arkusz1!$B$4:$B$5</c:f>
              <c:strCache>
                <c:ptCount val="2"/>
                <c:pt idx="0">
                  <c:v>Liczba wydanych decyzji karnych: 803</c:v>
                </c:pt>
                <c:pt idx="1">
                  <c:v>Liczba wszczętych postępowań: 1094</c:v>
                </c:pt>
              </c:strCache>
            </c:strRef>
          </c:cat>
          <c:val>
            <c:numRef>
              <c:f>Arkusz1!$C$4:$C$5</c:f>
              <c:numCache>
                <c:formatCode>General</c:formatCode>
                <c:ptCount val="2"/>
                <c:pt idx="0">
                  <c:v>803</c:v>
                </c:pt>
                <c:pt idx="1">
                  <c:v>1094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EB-4049-8A9E-53EF2293BB4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9A1CE0-07FD-4E4C-931D-DFB525117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564CF5E-A2E7-4366-AE87-8477EDE76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9290D2C-4FA0-430C-9E63-64870DE7E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2E0A-1F5E-4AF8-9964-35DB371B70AE}" type="datetimeFigureOut">
              <a:rPr lang="pl-PL" smtClean="0"/>
              <a:t>29-04-2022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B65693-07A2-425D-AB74-42E7BA0E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AF91E35-3C9C-4DAF-BC23-471496DDF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4002-97FC-4C28-832F-4AC79C977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4157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AF940F-42FA-452E-AE10-9B70135C5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8A734C3-32D0-4BB3-A56F-EB568F469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4766F22-AB35-4DA1-91B3-125A66824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2E0A-1F5E-4AF8-9964-35DB371B70AE}" type="datetimeFigureOut">
              <a:rPr lang="pl-PL" smtClean="0"/>
              <a:t>29-04-2022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43DB7D7-6C65-4002-899B-7B3F6E8D1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8D82F6-4895-4C78-888E-946B83D59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4002-97FC-4C28-832F-4AC79C977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821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AD448FA-C192-41E4-A2E8-33B4FA26D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F4AC7B9-2CF4-4290-B879-A36F0D2F2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283EA46-70CA-4707-96BD-E778C21D1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2E0A-1F5E-4AF8-9964-35DB371B70AE}" type="datetimeFigureOut">
              <a:rPr lang="pl-PL" smtClean="0"/>
              <a:t>29-04-2022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1A4EA09-CFE2-4FA1-8362-DCAB271AF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6702F95-242B-447D-B336-C18850E72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4002-97FC-4C28-832F-4AC79C977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2102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EDABEE-734F-444B-9E6B-74E50BC8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AF9BF2-6B8D-40DB-87A0-52D7DBCC2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AD4FD8F-3A2E-44E5-B3CC-89C4CD5DF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2E0A-1F5E-4AF8-9964-35DB371B70AE}" type="datetimeFigureOut">
              <a:rPr lang="pl-PL" smtClean="0"/>
              <a:t>29-04-2022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F2ED08B-B289-4BD2-B3C5-454D09165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445B8ED-2095-4F6C-B465-A0556F5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4002-97FC-4C28-832F-4AC79C977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342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D142AC-D4B9-4A3A-BD0C-6E194AF90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59080B4-8F9D-4EB6-885D-9619176C5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931CE6C-EEBD-463A-86A4-CA938B1EF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2E0A-1F5E-4AF8-9964-35DB371B70AE}" type="datetimeFigureOut">
              <a:rPr lang="pl-PL" smtClean="0"/>
              <a:t>29-04-2022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E05153-9814-44C5-BB69-82E1A0B4F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BF91ED-D02E-4B82-BB0B-4CDFCB2A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4002-97FC-4C28-832F-4AC79C977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7813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1A1E24-663F-4AAC-9000-DEE4F41D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5CE986-BB9B-427B-9FC7-06FB013E7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BFC0A65-30C6-4825-BA58-4BDAEBA98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C3CC40-9992-4C04-8A89-40B1019F8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2E0A-1F5E-4AF8-9964-35DB371B70AE}" type="datetimeFigureOut">
              <a:rPr lang="pl-PL" smtClean="0"/>
              <a:t>29-04-2022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3033904-CAB7-463D-B6EE-4ABDD06BF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07F01E3-6F3B-4C55-A7CF-549C84271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4002-97FC-4C28-832F-4AC79C977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127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5AA539-91DF-49FD-BF12-3E7322F7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0B38116-0A37-480D-9671-B88BD06FE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56DC2B3-76B5-4199-B319-64B7C9E8F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131B941-2D92-47CF-BC16-9FBA455BDD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3FB9807-7CBF-420A-9A3D-D072B781C6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781CC72-3D0B-48E4-B7BE-B15C08DFF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2E0A-1F5E-4AF8-9964-35DB371B70AE}" type="datetimeFigureOut">
              <a:rPr lang="pl-PL" smtClean="0"/>
              <a:t>29-04-2022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9DB5FFE-2E96-4D6A-939D-7DDB2EC2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34C6DAF-F974-4628-9C91-145D974BC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4002-97FC-4C28-832F-4AC79C977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8552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D3758B-64B5-4F6E-8A20-639BC985F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5029A88-8AE4-4EFE-A911-67721608F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2E0A-1F5E-4AF8-9964-35DB371B70AE}" type="datetimeFigureOut">
              <a:rPr lang="pl-PL" smtClean="0"/>
              <a:t>29-04-2022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E6E9784-1E16-45A3-A776-2B53FFB96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21FC3E9-F6CF-47A8-87F9-2FD58AA0F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4002-97FC-4C28-832F-4AC79C977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3230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78269E6-1DCA-44BD-8D71-5C8999DBD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2E0A-1F5E-4AF8-9964-35DB371B70AE}" type="datetimeFigureOut">
              <a:rPr lang="pl-PL" smtClean="0"/>
              <a:t>29-04-2022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9B634E2-5BA6-4F32-AC8F-4D510795D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8883BF8-F19C-43DC-A506-A6C1F51EC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4002-97FC-4C28-832F-4AC79C977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192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C03BA0-8EEB-4BE3-A863-6B1B99094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2E6F41-7AEC-4C15-B2CA-6F1759BF2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3363ABD-D07E-4BB6-BFF4-BCCB454BF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20B8051-2975-4AC6-B715-D90E26347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2E0A-1F5E-4AF8-9964-35DB371B70AE}" type="datetimeFigureOut">
              <a:rPr lang="pl-PL" smtClean="0"/>
              <a:t>29-04-2022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5C89EB4-EBEA-45A8-8E8C-B34704399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0552528-2D37-4C77-97C3-B352007ED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4002-97FC-4C28-832F-4AC79C977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8347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3E4F21-FEED-4141-AE10-61C19F6C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6F40203-3134-4FF6-93B6-CD18448E4C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055A70A-0F5E-4B8E-A61C-C74D6B2A7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34E0735-95BE-46E3-A5D2-8B64394E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2E0A-1F5E-4AF8-9964-35DB371B70AE}" type="datetimeFigureOut">
              <a:rPr lang="pl-PL" smtClean="0"/>
              <a:t>29-04-2022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CC78519-22AE-45DC-BF00-FD8CF5165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17EB57F-3EEF-4EEF-8ACE-FE2D1086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4002-97FC-4C28-832F-4AC79C977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92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EBA5A62-BB9A-4169-B85F-78B41D54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C041143-8151-4CFB-ADFD-E74774C49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D41496C-6EEC-4D9F-9029-1B0E3B2935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32E0A-1F5E-4AF8-9964-35DB371B70AE}" type="datetimeFigureOut">
              <a:rPr lang="pl-PL" smtClean="0"/>
              <a:t>29-04-2022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3EABB9-8432-43BB-99F6-AB3C56294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76B837E-3572-48F2-B34E-31BE82578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24002-97FC-4C28-832F-4AC79C977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327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4DFC869-3170-4D7D-B2B4-A482EBC8C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24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156B0F3-6D8C-4EDB-A146-D1B94369A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268" y="494246"/>
            <a:ext cx="8663167" cy="75597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936B1FE-00C2-4F86-A27F-995E524CC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05" y="2077895"/>
            <a:ext cx="10479932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97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7A5630A-502D-4F1B-AA9F-92F375BCB943}"/>
              </a:ext>
            </a:extLst>
          </p:cNvPr>
          <p:cNvSpPr txBox="1"/>
          <p:nvPr/>
        </p:nvSpPr>
        <p:spPr>
          <a:xfrm>
            <a:off x="704295" y="1535288"/>
            <a:ext cx="107597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W okresie od 01 lipca 2020 r. do 31 marca 2022 r. inspektorzy ZDMK przeprowadzili: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b="1" dirty="0"/>
              <a:t>8 828</a:t>
            </a:r>
            <a:r>
              <a:rPr lang="pl-PL" dirty="0"/>
              <a:t> – kontroli ulic na terenie Gminy Miejskiej Kraków w ramach prowadzonych postępowań </a:t>
            </a:r>
          </a:p>
          <a:p>
            <a:pPr algn="just"/>
            <a:r>
              <a:rPr lang="pl-PL" dirty="0"/>
              <a:t>W ramach prowadzenia kontroli inwentaryzowano reklamy na: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b="1" dirty="0"/>
              <a:t>ulicach wylotowych </a:t>
            </a:r>
            <a:r>
              <a:rPr lang="pl-PL" dirty="0"/>
              <a:t>wg uchwały - </a:t>
            </a:r>
            <a:r>
              <a:rPr lang="pl-PL" i="1" dirty="0"/>
              <a:t>Armii Krajowej, Mogilskiej, Pasternik, al. 29-Listopada, Kocmyrzowskiej, Nowohuckiej, Wielickiej, Zakopiańskiej, Lublańskiej, Jasnogórskiej, Wadowickiej, Bora-Komorowskiego, Radzikowskiego, Conrada, Opolskiej, Lublańskiej, Nawojki, Czarnowiejskiej, Strzelców, Młyńska, Meissnera oraz Lema,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dirty="0"/>
              <a:t>terenach </a:t>
            </a:r>
            <a:r>
              <a:rPr lang="pl-PL" b="1" dirty="0"/>
              <a:t>Parków Kulturowych</a:t>
            </a:r>
            <a:r>
              <a:rPr lang="pl-PL" dirty="0"/>
              <a:t> - </a:t>
            </a:r>
            <a:r>
              <a:rPr lang="pl-PL" i="1" dirty="0"/>
              <a:t>al. Solidarności, al. Gen. Andersa, al. Róż, Plac Centralny, Sławkowskiej, Pijarskiej, Siennej, Grodzkiej, Floriańskiej, Brackiej, Dominikańskiej, Gołębiej, Szewskiej, Szpitalnej, Mikołajskiej, Wiślnej oraz Westerplatte, 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b="1" dirty="0"/>
              <a:t>pozostałych ulicach </a:t>
            </a:r>
            <a:r>
              <a:rPr lang="pl-PL" dirty="0"/>
              <a:t>– </a:t>
            </a:r>
            <a:r>
              <a:rPr lang="pl-PL" i="1" dirty="0"/>
              <a:t>Lubicz, Strzeleckiej, Olszańskiej, Skawińskiej, Bożego Ciała, Madalińskiego, Blich, </a:t>
            </a:r>
            <a:br>
              <a:rPr lang="pl-PL" i="1" dirty="0"/>
            </a:br>
            <a:r>
              <a:rPr lang="pl-PL" i="1" dirty="0"/>
              <a:t>Św. Wawrzyńca.</a:t>
            </a:r>
          </a:p>
          <a:p>
            <a:pPr marL="285750" indent="-285750" algn="just">
              <a:buFontTx/>
              <a:buChar char="-"/>
            </a:pPr>
            <a:r>
              <a:rPr lang="pl-PL" dirty="0"/>
              <a:t>liczba zinwentaryzowanych reklam – </a:t>
            </a:r>
            <a:r>
              <a:rPr lang="pl-PL" b="1" dirty="0"/>
              <a:t>ponad</a:t>
            </a:r>
            <a:r>
              <a:rPr lang="pl-PL" dirty="0"/>
              <a:t> </a:t>
            </a:r>
            <a:r>
              <a:rPr lang="pl-PL" b="1" dirty="0"/>
              <a:t>2500 </a:t>
            </a:r>
            <a:r>
              <a:rPr lang="pl-PL" dirty="0"/>
              <a:t>(562 nośników znajduje się na terenach zarządzanych przez ZDMK)  </a:t>
            </a:r>
          </a:p>
          <a:p>
            <a:pPr marL="285750" indent="-285750" algn="just">
              <a:buFontTx/>
              <a:buChar char="-"/>
            </a:pPr>
            <a:r>
              <a:rPr lang="pl-PL" dirty="0"/>
              <a:t>liczba usuniętych reklam w wyniku prowadzonych postępowań, interwencji, braku możliwości kontynuacji decyzji administracyjnej na zajęcie pasa drogowego – </a:t>
            </a:r>
            <a:r>
              <a:rPr lang="pl-PL" b="1" dirty="0"/>
              <a:t>ponad 1500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16961DE-00F1-43CF-B484-8FE0064DA3F6}"/>
              </a:ext>
            </a:extLst>
          </p:cNvPr>
          <p:cNvSpPr txBox="1"/>
          <p:nvPr/>
        </p:nvSpPr>
        <p:spPr>
          <a:xfrm>
            <a:off x="3029505" y="458070"/>
            <a:ext cx="8458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/>
              <a:t>Efekty realizacji kontroli nośników reklamowych </a:t>
            </a:r>
            <a:br>
              <a:rPr lang="pl-PL" sz="2800" b="1" dirty="0"/>
            </a:br>
            <a:r>
              <a:rPr lang="pl-PL" sz="2800" b="1" dirty="0"/>
              <a:t>przez ZDMK</a:t>
            </a:r>
          </a:p>
        </p:txBody>
      </p:sp>
    </p:spTree>
    <p:extLst>
      <p:ext uri="{BB962C8B-B14F-4D97-AF65-F5344CB8AC3E}">
        <p14:creationId xmlns:p14="http://schemas.microsoft.com/office/powerpoint/2010/main" val="3481280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0C17502-9908-47DD-AE87-8BFBE375FA10}"/>
              </a:ext>
            </a:extLst>
          </p:cNvPr>
          <p:cNvSpPr txBox="1"/>
          <p:nvPr/>
        </p:nvSpPr>
        <p:spPr>
          <a:xfrm>
            <a:off x="619480" y="785877"/>
            <a:ext cx="109530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/>
              <a:t>			</a:t>
            </a:r>
            <a:br>
              <a:rPr lang="pl-PL" sz="3200" dirty="0"/>
            </a:br>
            <a:r>
              <a:rPr lang="pl-PL" sz="3200" dirty="0"/>
              <a:t>ZDMK od 01 lipca 2020 r. do 31 marca 2022 r. w zakresie kontroli reklam w pasie drogowym osiągnął następujące wyniki 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1971BA35-FD21-4AF0-88EF-E8E45DFFA5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3397292"/>
              </p:ext>
            </p:extLst>
          </p:nvPr>
        </p:nvGraphicFramePr>
        <p:xfrm>
          <a:off x="6096000" y="2161565"/>
          <a:ext cx="5643717" cy="3254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32070A53-5496-4430-91CB-2DCF8F93E7FF}"/>
              </a:ext>
            </a:extLst>
          </p:cNvPr>
          <p:cNvSpPr txBox="1"/>
          <p:nvPr/>
        </p:nvSpPr>
        <p:spPr>
          <a:xfrm>
            <a:off x="619480" y="2994313"/>
            <a:ext cx="653606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Liczba wszczętych postępowania o zajęcie pasa drogowego – 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1094</a:t>
            </a:r>
          </a:p>
          <a:p>
            <a:endParaRPr lang="pl-PL" sz="2400" dirty="0"/>
          </a:p>
          <a:p>
            <a:r>
              <a:rPr lang="pl-PL" sz="2400" dirty="0"/>
              <a:t>Liczba wydanych decyzji administracyjnych nakładających opłatę karną za zajęcie pasa bez zgody zarządcy – 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803</a:t>
            </a:r>
          </a:p>
          <a:p>
            <a:endParaRPr lang="pl-P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1C825FB-23C9-4139-9EC1-C1A4AA33FD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5498041"/>
              </p:ext>
            </p:extLst>
          </p:nvPr>
        </p:nvGraphicFramePr>
        <p:xfrm>
          <a:off x="6547760" y="2369529"/>
          <a:ext cx="5024760" cy="3046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F772CF3C-4186-4BFE-A40E-B17551EC14E1}"/>
              </a:ext>
            </a:extLst>
          </p:cNvPr>
          <p:cNvSpPr txBox="1"/>
          <p:nvPr/>
        </p:nvSpPr>
        <p:spPr>
          <a:xfrm>
            <a:off x="2565648" y="5582832"/>
            <a:ext cx="7478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FF0000"/>
                </a:solidFill>
              </a:rPr>
              <a:t>Rezultat – ponad 1 500 usuniętych reklam</a:t>
            </a:r>
          </a:p>
        </p:txBody>
      </p:sp>
    </p:spTree>
    <p:extLst>
      <p:ext uri="{BB962C8B-B14F-4D97-AF65-F5344CB8AC3E}">
        <p14:creationId xmlns:p14="http://schemas.microsoft.com/office/powerpoint/2010/main" val="3104471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FCED651-A49C-454F-9EA7-4C668DE4BD21}"/>
              </a:ext>
            </a:extLst>
          </p:cNvPr>
          <p:cNvSpPr txBox="1"/>
          <p:nvPr/>
        </p:nvSpPr>
        <p:spPr>
          <a:xfrm>
            <a:off x="3126658" y="550606"/>
            <a:ext cx="740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Usunięte nośniki reklamowe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443142F8-1EE2-4A1D-8176-0FE829F20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3" y="3152780"/>
            <a:ext cx="5305226" cy="3106337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5457AB8-08ED-429F-8718-70CC17D31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60" y="3152780"/>
            <a:ext cx="5494308" cy="3106337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75109445-620D-41F8-ADDC-0D3268D119C2}"/>
              </a:ext>
            </a:extLst>
          </p:cNvPr>
          <p:cNvSpPr txBox="1"/>
          <p:nvPr/>
        </p:nvSpPr>
        <p:spPr>
          <a:xfrm>
            <a:off x="934065" y="185169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ul. Orlińskiego </a:t>
            </a:r>
          </a:p>
        </p:txBody>
      </p:sp>
    </p:spTree>
    <p:extLst>
      <p:ext uri="{BB962C8B-B14F-4D97-AF65-F5344CB8AC3E}">
        <p14:creationId xmlns:p14="http://schemas.microsoft.com/office/powerpoint/2010/main" val="1779960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CB529B4E-677A-45B9-B9FA-EC5FFA562032}"/>
              </a:ext>
            </a:extLst>
          </p:cNvPr>
          <p:cNvSpPr txBox="1"/>
          <p:nvPr/>
        </p:nvSpPr>
        <p:spPr>
          <a:xfrm>
            <a:off x="3095038" y="553260"/>
            <a:ext cx="7246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Usunięte nośniki reklamowe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563741C-37D9-4977-8E52-0D3177DC9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8" y="3314700"/>
            <a:ext cx="5466735" cy="296442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8B5EF7B-A42F-4BA7-A2C5-E83062A1C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54" y="3314700"/>
            <a:ext cx="5250427" cy="2964426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C9FD692-C69C-4BDA-9F46-7F7F6C29BE47}"/>
              </a:ext>
            </a:extLst>
          </p:cNvPr>
          <p:cNvSpPr txBox="1"/>
          <p:nvPr/>
        </p:nvSpPr>
        <p:spPr>
          <a:xfrm>
            <a:off x="934065" y="185169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ul. Opolska </a:t>
            </a:r>
          </a:p>
        </p:txBody>
      </p:sp>
    </p:spTree>
    <p:extLst>
      <p:ext uri="{BB962C8B-B14F-4D97-AF65-F5344CB8AC3E}">
        <p14:creationId xmlns:p14="http://schemas.microsoft.com/office/powerpoint/2010/main" val="2050529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CB529B4E-677A-45B9-B9FA-EC5FFA562032}"/>
              </a:ext>
            </a:extLst>
          </p:cNvPr>
          <p:cNvSpPr txBox="1"/>
          <p:nvPr/>
        </p:nvSpPr>
        <p:spPr>
          <a:xfrm>
            <a:off x="3095038" y="553260"/>
            <a:ext cx="7246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Usunięte nośniki reklamowe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C4D46B1-0A86-4424-93B7-47A74FA22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03" y="3363753"/>
            <a:ext cx="5289513" cy="293489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12DE906-F43F-4607-82BE-D29F052B7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516" y="3360812"/>
            <a:ext cx="5584481" cy="294106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FC241D8-79AF-4BE6-80EC-D78C9A4AF899}"/>
              </a:ext>
            </a:extLst>
          </p:cNvPr>
          <p:cNvSpPr txBox="1"/>
          <p:nvPr/>
        </p:nvSpPr>
        <p:spPr>
          <a:xfrm>
            <a:off x="934065" y="185169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skrzyżowanie ul. Strzelców z ul. Powstańców</a:t>
            </a:r>
          </a:p>
        </p:txBody>
      </p:sp>
    </p:spTree>
    <p:extLst>
      <p:ext uri="{BB962C8B-B14F-4D97-AF65-F5344CB8AC3E}">
        <p14:creationId xmlns:p14="http://schemas.microsoft.com/office/powerpoint/2010/main" val="1779842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CB529B4E-677A-45B9-B9FA-EC5FFA562032}"/>
              </a:ext>
            </a:extLst>
          </p:cNvPr>
          <p:cNvSpPr txBox="1"/>
          <p:nvPr/>
        </p:nvSpPr>
        <p:spPr>
          <a:xfrm>
            <a:off x="3095038" y="553260"/>
            <a:ext cx="7246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Usunięte nośniki reklamowe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FC241D8-79AF-4BE6-80EC-D78C9A4AF899}"/>
              </a:ext>
            </a:extLst>
          </p:cNvPr>
          <p:cNvSpPr txBox="1"/>
          <p:nvPr/>
        </p:nvSpPr>
        <p:spPr>
          <a:xfrm>
            <a:off x="934065" y="185169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ul. Bronowicka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1C43A23-231D-4B78-9859-4529B3719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8" y="3429556"/>
            <a:ext cx="5407741" cy="275436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063B7A1-BADD-4790-A3B8-DD530D52D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429000"/>
            <a:ext cx="5407740" cy="275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00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CB529B4E-677A-45B9-B9FA-EC5FFA562032}"/>
              </a:ext>
            </a:extLst>
          </p:cNvPr>
          <p:cNvSpPr txBox="1"/>
          <p:nvPr/>
        </p:nvSpPr>
        <p:spPr>
          <a:xfrm>
            <a:off x="3095038" y="553260"/>
            <a:ext cx="7246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Usunięte nośniki reklamowe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FC241D8-79AF-4BE6-80EC-D78C9A4AF899}"/>
              </a:ext>
            </a:extLst>
          </p:cNvPr>
          <p:cNvSpPr txBox="1"/>
          <p:nvPr/>
        </p:nvSpPr>
        <p:spPr>
          <a:xfrm>
            <a:off x="934065" y="185169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ul. Podchorążych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A41FEA6-4512-445E-B67E-BBBCE20BB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9" y="3252366"/>
            <a:ext cx="5338915" cy="308241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22D0CAE-4A23-4C61-8A2B-614699379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174" y="3252366"/>
            <a:ext cx="5338916" cy="308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10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18"/>
            <a:ext cx="12192000" cy="6856286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CB529B4E-677A-45B9-B9FA-EC5FFA562032}"/>
              </a:ext>
            </a:extLst>
          </p:cNvPr>
          <p:cNvSpPr txBox="1"/>
          <p:nvPr/>
        </p:nvSpPr>
        <p:spPr>
          <a:xfrm>
            <a:off x="3095038" y="553260"/>
            <a:ext cx="7246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Usunięte nośniki reklamowe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FC241D8-79AF-4BE6-80EC-D78C9A4AF899}"/>
              </a:ext>
            </a:extLst>
          </p:cNvPr>
          <p:cNvSpPr txBox="1"/>
          <p:nvPr/>
        </p:nvSpPr>
        <p:spPr>
          <a:xfrm>
            <a:off x="934065" y="185169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ul. Sienna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9CC63E2-FEF7-4188-9B4B-C9F654969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3" y="3332940"/>
            <a:ext cx="5496232" cy="303079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03EF472-DDA3-4E25-A962-242E0247C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56" y="3332939"/>
            <a:ext cx="5279922" cy="303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02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6766DD5-CC29-46B5-AFD5-51A9A357C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86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B056FE4-FE94-4DAE-82AC-038766A3E59C}"/>
              </a:ext>
            </a:extLst>
          </p:cNvPr>
          <p:cNvSpPr txBox="1"/>
          <p:nvPr/>
        </p:nvSpPr>
        <p:spPr>
          <a:xfrm>
            <a:off x="635804" y="2551837"/>
            <a:ext cx="10920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i="1" dirty="0">
                <a:ea typeface="Lato" panose="020F0502020204030203" pitchFamily="34" charset="0"/>
                <a:cs typeface="Lato" panose="020F0502020204030203" pitchFamily="34" charset="0"/>
              </a:rPr>
              <a:t>MNIEJ REKLAM W MIEŚCIE – </a:t>
            </a:r>
            <a:br>
              <a:rPr lang="pl-PL" sz="3600" i="1" dirty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600" i="1" dirty="0">
                <a:ea typeface="Lato" panose="020F0502020204030203" pitchFamily="34" charset="0"/>
                <a:cs typeface="Lato" panose="020F0502020204030203" pitchFamily="34" charset="0"/>
              </a:rPr>
              <a:t>działania Zarządu Dróg Miasta </a:t>
            </a:r>
            <a:r>
              <a:rPr lang="pl-PL" sz="3600" i="1">
                <a:ea typeface="Lato" panose="020F0502020204030203" pitchFamily="34" charset="0"/>
                <a:cs typeface="Lato" panose="020F0502020204030203" pitchFamily="34" charset="0"/>
              </a:rPr>
              <a:t>Krakowa </a:t>
            </a:r>
            <a:br>
              <a:rPr lang="pl-PL" sz="3600" i="1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600" i="1">
                <a:ea typeface="Lato" panose="020F0502020204030203" pitchFamily="34" charset="0"/>
                <a:cs typeface="Lato" panose="020F0502020204030203" pitchFamily="34" charset="0"/>
              </a:rPr>
              <a:t>w </a:t>
            </a:r>
            <a:r>
              <a:rPr lang="pl-PL" sz="3600" i="1" dirty="0">
                <a:ea typeface="Lato" panose="020F0502020204030203" pitchFamily="34" charset="0"/>
                <a:cs typeface="Lato" panose="020F0502020204030203" pitchFamily="34" charset="0"/>
              </a:rPr>
              <a:t>zakresie uchwały </a:t>
            </a:r>
            <a:r>
              <a:rPr lang="pl-PL" sz="3600" i="1">
                <a:ea typeface="Lato" panose="020F0502020204030203" pitchFamily="34" charset="0"/>
                <a:cs typeface="Lato" panose="020F0502020204030203" pitchFamily="34" charset="0"/>
              </a:rPr>
              <a:t>krajobrazowej </a:t>
            </a:r>
            <a:br>
              <a:rPr lang="pl-PL" sz="3600" i="1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600" i="1">
                <a:ea typeface="Lato" panose="020F0502020204030203" pitchFamily="34" charset="0"/>
                <a:cs typeface="Lato" panose="020F0502020204030203" pitchFamily="34" charset="0"/>
              </a:rPr>
              <a:t>oraz </a:t>
            </a:r>
            <a:r>
              <a:rPr lang="pl-PL" sz="3600" i="1" dirty="0">
                <a:ea typeface="Lato" panose="020F0502020204030203" pitchFamily="34" charset="0"/>
                <a:cs typeface="Lato" panose="020F0502020204030203" pitchFamily="34" charset="0"/>
              </a:rPr>
              <a:t>ustawy o drogach publicznych</a:t>
            </a:r>
          </a:p>
          <a:p>
            <a:pPr algn="ctr"/>
            <a:endParaRPr lang="pl-PL" sz="3600" i="1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A5B6A7C-9C2A-4442-AD77-16705292F292}"/>
              </a:ext>
            </a:extLst>
          </p:cNvPr>
          <p:cNvSpPr txBox="1"/>
          <p:nvPr/>
        </p:nvSpPr>
        <p:spPr>
          <a:xfrm>
            <a:off x="4944862" y="5308847"/>
            <a:ext cx="4163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Kraków, Maj 2022 r.</a:t>
            </a:r>
          </a:p>
        </p:txBody>
      </p:sp>
    </p:spTree>
    <p:extLst>
      <p:ext uri="{BB962C8B-B14F-4D97-AF65-F5344CB8AC3E}">
        <p14:creationId xmlns:p14="http://schemas.microsoft.com/office/powerpoint/2010/main" val="290015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4" y="0"/>
            <a:ext cx="12192000" cy="685628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DE985C7-1F93-421C-A7BD-04A7FD648E53}"/>
              </a:ext>
            </a:extLst>
          </p:cNvPr>
          <p:cNvSpPr txBox="1"/>
          <p:nvPr/>
        </p:nvSpPr>
        <p:spPr>
          <a:xfrm>
            <a:off x="680717" y="1399892"/>
            <a:ext cx="105644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Cele uchwały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2000" b="0" i="0" u="none" strike="noStrike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ustalenie zasad i warunków sytuowania na terenie Miasta Krakowa obiektów małej architektury, tablic reklamowych i urządzeń reklamowych oraz ogrodzeń, ich gabarytów, standardów jakościowych oraz rodzajów materiałów budowlanych, z jakich mogą być wykonane;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2000" b="0" i="0" u="none" strike="noStrike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ochrona istniejącej struktury przestrzennej, tradycji miejsca, istniejących wartościowych lub zabytkowych obiektów i układów urbanistycznych poprzez ustalenie zasad </a:t>
            </a:r>
            <a:br>
              <a:rPr lang="pl-PL" sz="2000" b="0" i="0" u="none" strike="noStrike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000" b="0" i="0" u="none" strike="noStrike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standardów decydujących o harmonii i porządku przestrzennym;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2000" b="0" i="0" u="none" strike="noStrike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ochrona cennych historycznie i kulturowo walorów widokowych Miasta;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2000" b="0" i="0" u="none" strike="noStrike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poszanowanie dobrego sąsiedztwa rozumianego jako przeciwdziałanie degradacji przestrzeni publicznej i terenów otwartych przez obiekty małej architektury, tablice reklamowe i urządzenia reklamowe oraz ogrodzenia;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2000" b="0" i="0" u="none" strike="noStrike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przeciwdziałanie zawłaszczaniu przestrzeni publicznej poprzez ograniczenie sytuowania tablic reklamowych i urządzeń reklamowych w przestrzeniach publicznych.</a:t>
            </a:r>
            <a:endParaRPr lang="pl-PL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28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104219F-48F6-44D0-A047-5FA670DC7CE4}"/>
              </a:ext>
            </a:extLst>
          </p:cNvPr>
          <p:cNvSpPr txBox="1"/>
          <p:nvPr/>
        </p:nvSpPr>
        <p:spPr>
          <a:xfrm>
            <a:off x="627355" y="1837677"/>
            <a:ext cx="1093728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Zarząd Dróg Miasta Krakowa realizuje przepisy uchwały krajobrazowej w odniesieniu do zarządzanych przez siebie nieruchomości na terenie Gminy Miejskiej Kraków tj.: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pasa drogowego dróg publicznych,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działek o użytku drogowym znajdujących się poza pasem drogowym,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pozostałych terenów zgodnie ze statutem Jednostki.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04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4"/>
            <a:ext cx="12192000" cy="6856286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223A2B3-629D-4589-9A67-2266BD2169C2}"/>
              </a:ext>
            </a:extLst>
          </p:cNvPr>
          <p:cNvSpPr txBox="1"/>
          <p:nvPr/>
        </p:nvSpPr>
        <p:spPr>
          <a:xfrm>
            <a:off x="689499" y="1461579"/>
            <a:ext cx="108130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wydawanie decyzji zezwalających na zajęcie pasa drogowego w celach reklamowych na podstawie art. 40 ustawy o drogach publicznych, </a:t>
            </a:r>
            <a:b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 uprzedniej kontroli zgodności z zapisami uchwały krajobrazowej,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wydawanie decyzji odmawiających wydania zezwolenia na zajęcia pasa drogowego dla wniosków niespełniających przepisów uchwały,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kontrola legalności istniejących reklam na terenach zarządzanych przez ZDMK,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wydawanie decyzji nakładających karę pieniężną na podmioty zajmujące przestrzeń pasa drogowego bez wymaganej zgody na podstawie art. 40 ustawy o drogach publicznych oraz not księgowych w oparciu o Kodeks cywilny dla terenów poza pasem drogowym 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B81DB40-8157-4953-A8EC-1EB822807873}"/>
              </a:ext>
            </a:extLst>
          </p:cNvPr>
          <p:cNvSpPr txBox="1"/>
          <p:nvPr/>
        </p:nvSpPr>
        <p:spPr>
          <a:xfrm>
            <a:off x="2965141" y="395438"/>
            <a:ext cx="8788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Sposób realizacji uchwały krajobrazowej przez ZDMK</a:t>
            </a:r>
          </a:p>
        </p:txBody>
      </p:sp>
    </p:spTree>
    <p:extLst>
      <p:ext uri="{BB962C8B-B14F-4D97-AF65-F5344CB8AC3E}">
        <p14:creationId xmlns:p14="http://schemas.microsoft.com/office/powerpoint/2010/main" val="331302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4"/>
            <a:ext cx="12192000" cy="68562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B81DB40-8157-4953-A8EC-1EB822807873}"/>
              </a:ext>
            </a:extLst>
          </p:cNvPr>
          <p:cNvSpPr txBox="1"/>
          <p:nvPr/>
        </p:nvSpPr>
        <p:spPr>
          <a:xfrm>
            <a:off x="1058662" y="1178056"/>
            <a:ext cx="103757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Kary pieniężne za reklamy niezgodne z uchwałą krajobrazową</a:t>
            </a:r>
          </a:p>
          <a:p>
            <a:pPr algn="ctr"/>
            <a:r>
              <a:rPr lang="pl-PL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art. 37d ustawy o planowaniu i zagospodarowaniu przestrzennym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F60C60D-484D-40FA-8661-87B99E42E589}"/>
              </a:ext>
            </a:extLst>
          </p:cNvPr>
          <p:cNvSpPr txBox="1"/>
          <p:nvPr/>
        </p:nvSpPr>
        <p:spPr>
          <a:xfrm>
            <a:off x="627355" y="2121762"/>
            <a:ext cx="109372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związku z zakończeniem tzw. okresu dostosowawczego wynikającego z § 25 ust. 2 uchwały krajobrazowej po 1 lipca 2022 r. Zarząd Dróg Miasta Krakowa zobligowany został do podejmowania działań wynikających z art. 37d ustawy </a:t>
            </a:r>
            <a:b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 planowaniu i zagospodarowaniu przestrzennym na terenach będących w jego statutowym zarządzie. </a:t>
            </a:r>
          </a:p>
          <a:p>
            <a:pPr algn="just"/>
            <a:endParaRPr lang="pl-PL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Zgodnie z przywołanym przepisem, podmiot umieszczający reklamę lub urządzenie reklamowe niezgodnie z przepisami uchwały krajobrazowej podlega karze pieniężnej.</a:t>
            </a:r>
          </a:p>
        </p:txBody>
      </p:sp>
    </p:spTree>
    <p:extLst>
      <p:ext uri="{BB962C8B-B14F-4D97-AF65-F5344CB8AC3E}">
        <p14:creationId xmlns:p14="http://schemas.microsoft.com/office/powerpoint/2010/main" val="2689365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0C17502-9908-47DD-AE87-8BFBE375FA10}"/>
              </a:ext>
            </a:extLst>
          </p:cNvPr>
          <p:cNvSpPr txBox="1"/>
          <p:nvPr/>
        </p:nvSpPr>
        <p:spPr>
          <a:xfrm>
            <a:off x="3019982" y="438596"/>
            <a:ext cx="83258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/>
              <a:t>Od 01 lipca 2020r. do 31 marca 2022r. działania ZDMK prezentują się następująco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35CBF73-7992-4B11-A15A-FFBFA4FB97C5}"/>
              </a:ext>
            </a:extLst>
          </p:cNvPr>
          <p:cNvSpPr txBox="1"/>
          <p:nvPr/>
        </p:nvSpPr>
        <p:spPr>
          <a:xfrm>
            <a:off x="580198" y="2252820"/>
            <a:ext cx="487956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Liczba decyzji o odmowie wydania zezwolenia zajęcia pasa drogowego – </a:t>
            </a:r>
            <a:r>
              <a:rPr lang="pl-PL" sz="2000" b="1" dirty="0">
                <a:solidFill>
                  <a:schemeClr val="bg2">
                    <a:lumMod val="50000"/>
                  </a:schemeClr>
                </a:solidFill>
              </a:rPr>
              <a:t>862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Liczba decyzji zezwalających na umieszczenie reklamy w pasie drogowym (na podstawie procedury ZDMK 27) –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492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Liczba decyzji zezwalających na lokalizację reklamy w pasie drogowym (na podstawie procedury ZDMK 61) –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>580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Liczba opinii w sprawie ulokowania reklamy w przestrzeni pasa drogowego – </a:t>
            </a:r>
            <a:r>
              <a:rPr lang="pl-PL" sz="2000" b="1" dirty="0">
                <a:solidFill>
                  <a:srgbClr val="FFC000"/>
                </a:solidFill>
              </a:rPr>
              <a:t>1483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68494E1-B3CE-4F17-8527-CDCEBC5C0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767" y="2412632"/>
            <a:ext cx="5955485" cy="35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48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7A5630A-502D-4F1B-AA9F-92F375BCB943}"/>
              </a:ext>
            </a:extLst>
          </p:cNvPr>
          <p:cNvSpPr txBox="1"/>
          <p:nvPr/>
        </p:nvSpPr>
        <p:spPr>
          <a:xfrm>
            <a:off x="621437" y="1340528"/>
            <a:ext cx="1075973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/>
          </a:p>
          <a:p>
            <a:pPr algn="just"/>
            <a:r>
              <a:rPr lang="pl-PL" sz="2800" dirty="0"/>
              <a:t>Ze względu na rozległy obszar zarządzanych przez ZDMK terenów oraz fakt, iż egzekwowanie zapisów uchwały krajobrazowej jest czasochłonne </a:t>
            </a:r>
            <a:br>
              <a:rPr lang="pl-PL" sz="2800" dirty="0"/>
            </a:br>
            <a:r>
              <a:rPr lang="pl-PL" sz="2800" dirty="0"/>
              <a:t>i pracochłonne, usystematyzowano ulice miasta względem kolejności podejmowania kontroli reklam.</a:t>
            </a:r>
          </a:p>
          <a:p>
            <a:r>
              <a:rPr lang="pl-PL" sz="2800" dirty="0"/>
              <a:t>W pierwszej kolejności kontrolowane są:</a:t>
            </a:r>
          </a:p>
          <a:p>
            <a:pPr marL="457200" indent="-457200" algn="just">
              <a:buFontTx/>
              <a:buChar char="-"/>
            </a:pPr>
            <a:r>
              <a:rPr lang="pl-PL" sz="2800" dirty="0"/>
              <a:t>obszary o znaczeniu historycznym i wizerunkowym takie jak Park Kulturowy Stare Miasto, Park Kulturowy Nowa Huta oraz planowany Park Kulturowy Kazimierz ze </a:t>
            </a:r>
            <a:r>
              <a:rPr lang="pl-PL" sz="2800" dirty="0" err="1"/>
              <a:t>Stradomiem</a:t>
            </a:r>
            <a:r>
              <a:rPr lang="pl-PL" sz="2800" dirty="0"/>
              <a:t>,</a:t>
            </a:r>
          </a:p>
          <a:p>
            <a:pPr marL="457200" indent="-457200">
              <a:buFontTx/>
              <a:buChar char="-"/>
            </a:pPr>
            <a:r>
              <a:rPr lang="pl-PL" sz="2800" dirty="0"/>
              <a:t>tereny tzw. ulic wylotowych w myśl uchwały krajobrazowej </a:t>
            </a:r>
          </a:p>
          <a:p>
            <a:pPr marL="457200" indent="-457200">
              <a:buFontTx/>
              <a:buChar char="-"/>
            </a:pPr>
            <a:endParaRPr lang="pl-PL" sz="2800" dirty="0"/>
          </a:p>
          <a:p>
            <a:r>
              <a:rPr lang="pl-PL" sz="2800" dirty="0"/>
              <a:t> </a:t>
            </a:r>
          </a:p>
          <a:p>
            <a:pPr marL="457200" indent="-457200">
              <a:buFontTx/>
              <a:buChar char="-"/>
            </a:pPr>
            <a:endParaRPr lang="pl-PL" sz="2800" dirty="0"/>
          </a:p>
          <a:p>
            <a:pPr marL="457200" indent="-457200">
              <a:buFontTx/>
              <a:buChar char="-"/>
            </a:pPr>
            <a:endParaRPr lang="pl-PL" sz="28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0C17502-9908-47DD-AE87-8BFBE375FA10}"/>
              </a:ext>
            </a:extLst>
          </p:cNvPr>
          <p:cNvSpPr txBox="1"/>
          <p:nvPr/>
        </p:nvSpPr>
        <p:spPr>
          <a:xfrm>
            <a:off x="3018408" y="435006"/>
            <a:ext cx="10253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/>
              <a:t>Plan działania w zakresie kontroli nośników</a:t>
            </a:r>
          </a:p>
          <a:p>
            <a:r>
              <a:rPr lang="pl-PL" sz="2800" b="1" dirty="0"/>
              <a:t>reklamowych</a:t>
            </a:r>
          </a:p>
        </p:txBody>
      </p:sp>
    </p:spTree>
    <p:extLst>
      <p:ext uri="{BB962C8B-B14F-4D97-AF65-F5344CB8AC3E}">
        <p14:creationId xmlns:p14="http://schemas.microsoft.com/office/powerpoint/2010/main" val="473961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169CE-66A3-4249-A6BE-FE87476C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7A5630A-502D-4F1B-AA9F-92F375BCB943}"/>
              </a:ext>
            </a:extLst>
          </p:cNvPr>
          <p:cNvSpPr txBox="1"/>
          <p:nvPr/>
        </p:nvSpPr>
        <p:spPr>
          <a:xfrm>
            <a:off x="665825" y="1979720"/>
            <a:ext cx="107242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/>
              <a:t>Postępowania w przypadku nielegalnych  reklam są </a:t>
            </a:r>
            <a:r>
              <a:rPr lang="pl-PL" sz="2400" b="1" dirty="0"/>
              <a:t>czasochłonne</a:t>
            </a:r>
            <a:r>
              <a:rPr lang="pl-PL" sz="2400" dirty="0"/>
              <a:t> i </a:t>
            </a:r>
            <a:r>
              <a:rPr lang="pl-PL" sz="2400" b="1" dirty="0"/>
              <a:t>długotrwałe</a:t>
            </a:r>
            <a:r>
              <a:rPr lang="pl-PL" sz="2400" dirty="0"/>
              <a:t> </a:t>
            </a:r>
            <a:br>
              <a:rPr lang="pl-PL" sz="2400" dirty="0"/>
            </a:br>
            <a:r>
              <a:rPr lang="pl-PL" sz="2400" dirty="0"/>
              <a:t>ze względu na: </a:t>
            </a:r>
          </a:p>
          <a:p>
            <a:pPr marL="342900" indent="-342900" algn="just">
              <a:buFontTx/>
              <a:buChar char="-"/>
            </a:pPr>
            <a:r>
              <a:rPr lang="pl-PL" sz="2400" dirty="0"/>
              <a:t>Konieczność przeprowadzenia pełnego  postępowania dowodowego:	</a:t>
            </a:r>
          </a:p>
          <a:p>
            <a:pPr marL="800100" lvl="1" indent="-342900" algn="just">
              <a:buFontTx/>
              <a:buChar char="-"/>
            </a:pPr>
            <a:r>
              <a:rPr lang="pl-PL" sz="2400" dirty="0"/>
              <a:t>Sporządzanie regularnych protokołów z kontroli zajęcia pasa drogowego,</a:t>
            </a:r>
          </a:p>
          <a:p>
            <a:pPr marL="800100" lvl="1" indent="-342900" algn="just">
              <a:buFontTx/>
              <a:buChar char="-"/>
            </a:pPr>
            <a:r>
              <a:rPr lang="pl-PL" sz="2400" dirty="0"/>
              <a:t>W przypadku trudności z ustalaniem przebiegu pasa drogowego niezbędne jest wyznaczanie punktów granicznych przez biegłego geodetę,</a:t>
            </a:r>
          </a:p>
          <a:p>
            <a:pPr marL="342900" indent="-342900" algn="just">
              <a:buFontTx/>
              <a:buChar char="-"/>
            </a:pPr>
            <a:r>
              <a:rPr lang="pl-PL" sz="2400" dirty="0"/>
              <a:t>Trudności w ustaleniu podmiotu odpowiedzialnego za umieszczenie reklamy, </a:t>
            </a:r>
          </a:p>
          <a:p>
            <a:pPr marL="342900" indent="-342900" algn="just">
              <a:buFontTx/>
              <a:buChar char="-"/>
            </a:pPr>
            <a:r>
              <a:rPr lang="pl-PL" sz="2400" dirty="0"/>
              <a:t>Możliwość złożenia odwołania od decyzji ZDMK do Samorządowego Kolegium Odwoławczego oraz skargi do Sądów Administracyjnych.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004C0DE-EE05-4C94-A5B7-33B103965E4C}"/>
              </a:ext>
            </a:extLst>
          </p:cNvPr>
          <p:cNvSpPr txBox="1"/>
          <p:nvPr/>
        </p:nvSpPr>
        <p:spPr>
          <a:xfrm>
            <a:off x="3090288" y="405584"/>
            <a:ext cx="8538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/>
              <a:t>Postępowanie w przypadku reklam umieszczonych bez zgody tut. Jednostki </a:t>
            </a:r>
          </a:p>
        </p:txBody>
      </p:sp>
    </p:spTree>
    <p:extLst>
      <p:ext uri="{BB962C8B-B14F-4D97-AF65-F5344CB8AC3E}">
        <p14:creationId xmlns:p14="http://schemas.microsoft.com/office/powerpoint/2010/main" val="163356017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2373</TotalTime>
  <Words>921</Words>
  <Application>Microsoft Office PowerPoint</Application>
  <PresentationFormat>Panoramiczny</PresentationFormat>
  <Paragraphs>69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Lato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Barbara Krawczyk</dc:creator>
  <cp:lastModifiedBy>Tomasz Żygłowicz</cp:lastModifiedBy>
  <cp:revision>160</cp:revision>
  <dcterms:created xsi:type="dcterms:W3CDTF">2021-05-06T08:23:35Z</dcterms:created>
  <dcterms:modified xsi:type="dcterms:W3CDTF">2022-04-29T12:40:47Z</dcterms:modified>
</cp:coreProperties>
</file>