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5"/>
  </p:notesMasterIdLst>
  <p:sldIdLst>
    <p:sldId id="312" r:id="rId5"/>
    <p:sldId id="325" r:id="rId6"/>
    <p:sldId id="326" r:id="rId7"/>
    <p:sldId id="341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09" r:id="rId22"/>
    <p:sldId id="315" r:id="rId23"/>
    <p:sldId id="352" r:id="rId24"/>
    <p:sldId id="319" r:id="rId25"/>
    <p:sldId id="316" r:id="rId26"/>
    <p:sldId id="349" r:id="rId27"/>
    <p:sldId id="322" r:id="rId28"/>
    <p:sldId id="321" r:id="rId29"/>
    <p:sldId id="317" r:id="rId30"/>
    <p:sldId id="350" r:id="rId31"/>
    <p:sldId id="340" r:id="rId32"/>
    <p:sldId id="351" r:id="rId33"/>
    <p:sldId id="342" r:id="rId34"/>
  </p:sldIdLst>
  <p:sldSz cx="12192000" cy="6858000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110">
          <p15:clr>
            <a:srgbClr val="A4A3A4"/>
          </p15:clr>
        </p15:guide>
        <p15:guide id="4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7"/>
    <a:srgbClr val="CC9966"/>
    <a:srgbClr val="996633"/>
    <a:srgbClr val="FF0000"/>
    <a:srgbClr val="000099"/>
    <a:srgbClr val="08764C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5D5CF-ABBF-466D-A983-2A7F18C54BAE}" v="69" dt="2022-04-25T06:13:18.152"/>
    <p1510:client id="{18D58690-5B75-4B88-B1DC-DECA1D0468DE}" v="1" dt="2022-04-26T06:28:00.956"/>
    <p1510:client id="{26BEDB00-6D67-432B-835E-9BDD11E465EB}" v="46" dt="2022-04-26T06:57:06.846"/>
    <p1510:client id="{5C08D4B2-2FC7-41C1-AFAC-55ECFDEB9187}" v="278" dt="2022-04-25T08:33:09.705"/>
    <p1510:client id="{B9160F55-FBC0-480D-89A5-7DB847B8B7EC}" v="4" dt="2022-04-26T06:57:46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366" y="102"/>
      </p:cViewPr>
      <p:guideLst>
        <p:guide orient="horz" pos="2160"/>
        <p:guide pos="3840"/>
        <p:guide pos="5110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E565B-D1FD-46C4-B873-8A721EB0D6F8}" type="doc">
      <dgm:prSet loTypeId="urn:microsoft.com/office/officeart/2005/8/layout/process5" loCatId="process" qsTypeId="urn:microsoft.com/office/officeart/2005/8/quickstyle/simple1" qsCatId="simple" csTypeId="urn:microsoft.com/office/officeart/2005/8/colors/accent4_4" csCatId="accent4"/>
      <dgm:spPr/>
      <dgm:t>
        <a:bodyPr/>
        <a:lstStyle/>
        <a:p>
          <a:endParaRPr lang="en-US"/>
        </a:p>
      </dgm:t>
    </dgm:pt>
    <dgm:pt modelId="{62F629E6-7FD3-4386-B0FD-E83BA3904008}">
      <dgm:prSet/>
      <dgm:spPr/>
      <dgm:t>
        <a:bodyPr/>
        <a:lstStyle/>
        <a:p>
          <a:r>
            <a:rPr lang="pl-PL" b="1"/>
            <a:t>1 KROK : ZALOGOWANIE USŁUGĄ LOGOWANIA MAGICZNEGO KRAKOWA</a:t>
          </a:r>
          <a:endParaRPr lang="en-US"/>
        </a:p>
      </dgm:t>
    </dgm:pt>
    <dgm:pt modelId="{EF9B1367-FFB6-4C90-A36E-86A528FB93B0}" type="parTrans" cxnId="{0D0AE353-627F-459F-81FF-8E48C1A42907}">
      <dgm:prSet/>
      <dgm:spPr/>
      <dgm:t>
        <a:bodyPr/>
        <a:lstStyle/>
        <a:p>
          <a:endParaRPr lang="en-US"/>
        </a:p>
      </dgm:t>
    </dgm:pt>
    <dgm:pt modelId="{095650FC-AC29-4C4D-ADDF-39E1C1BD7785}" type="sibTrans" cxnId="{0D0AE353-627F-459F-81FF-8E48C1A42907}">
      <dgm:prSet/>
      <dgm:spPr/>
      <dgm:t>
        <a:bodyPr/>
        <a:lstStyle/>
        <a:p>
          <a:endParaRPr lang="en-US"/>
        </a:p>
      </dgm:t>
    </dgm:pt>
    <dgm:pt modelId="{8580BAFB-2D38-4A35-98EA-42A1F4341980}">
      <dgm:prSet/>
      <dgm:spPr/>
      <dgm:t>
        <a:bodyPr/>
        <a:lstStyle/>
        <a:p>
          <a:r>
            <a:rPr lang="pl-PL" b="1"/>
            <a:t>2 KROK: WYSZUKANIE DANYCH, WSKAZANIE ZAKRESU</a:t>
          </a:r>
          <a:endParaRPr lang="en-US"/>
        </a:p>
      </dgm:t>
    </dgm:pt>
    <dgm:pt modelId="{8874F5A0-3E62-4AAA-9133-7DEFC19DCFCE}" type="parTrans" cxnId="{59796C2E-177E-4233-A70A-36DFD6E193C8}">
      <dgm:prSet/>
      <dgm:spPr/>
      <dgm:t>
        <a:bodyPr/>
        <a:lstStyle/>
        <a:p>
          <a:endParaRPr lang="en-US"/>
        </a:p>
      </dgm:t>
    </dgm:pt>
    <dgm:pt modelId="{9CE744C2-0D63-4D0C-B946-3EB52275B765}" type="sibTrans" cxnId="{59796C2E-177E-4233-A70A-36DFD6E193C8}">
      <dgm:prSet/>
      <dgm:spPr/>
      <dgm:t>
        <a:bodyPr/>
        <a:lstStyle/>
        <a:p>
          <a:endParaRPr lang="en-US"/>
        </a:p>
      </dgm:t>
    </dgm:pt>
    <dgm:pt modelId="{DACC223E-B4C7-47C6-A680-B3AD051024F0}">
      <dgm:prSet/>
      <dgm:spPr/>
      <dgm:t>
        <a:bodyPr/>
        <a:lstStyle/>
        <a:p>
          <a:r>
            <a:rPr lang="pl-PL" b="1"/>
            <a:t>3 KROK: WYBRANIE FORMATU DANYCH I CELU POZYSKANIA DLA POTREZB STATYSTYCZNYCH</a:t>
          </a:r>
          <a:endParaRPr lang="en-US"/>
        </a:p>
      </dgm:t>
    </dgm:pt>
    <dgm:pt modelId="{8B0C162C-EF19-4D4C-9BBE-0597AB352D2E}" type="parTrans" cxnId="{C75000BD-8D92-4EAF-B267-3F9EE0FD727A}">
      <dgm:prSet/>
      <dgm:spPr/>
      <dgm:t>
        <a:bodyPr/>
        <a:lstStyle/>
        <a:p>
          <a:endParaRPr lang="en-US"/>
        </a:p>
      </dgm:t>
    </dgm:pt>
    <dgm:pt modelId="{D710E31F-46F7-43E4-A496-A4F5C12482D9}" type="sibTrans" cxnId="{C75000BD-8D92-4EAF-B267-3F9EE0FD727A}">
      <dgm:prSet/>
      <dgm:spPr/>
      <dgm:t>
        <a:bodyPr/>
        <a:lstStyle/>
        <a:p>
          <a:endParaRPr lang="en-US"/>
        </a:p>
      </dgm:t>
    </dgm:pt>
    <dgm:pt modelId="{4A94D8E9-73B9-48E1-8BA5-FFB43510EF37}">
      <dgm:prSet/>
      <dgm:spPr/>
      <dgm:t>
        <a:bodyPr/>
        <a:lstStyle/>
        <a:p>
          <a:r>
            <a:rPr lang="pl-PL" b="1"/>
            <a:t>4 KROK: URUCHOMIENIE PROCESU GENEROWANIA DANYCH (LINK DO POBRANIA DANYCH PRZYCHODZI NA E-MAILA) </a:t>
          </a:r>
          <a:endParaRPr lang="en-US"/>
        </a:p>
      </dgm:t>
    </dgm:pt>
    <dgm:pt modelId="{ED5AD559-D722-483C-8A48-3EC71D44768B}" type="parTrans" cxnId="{16E4B012-EBF5-4D92-8CAB-EBCE5808BCA0}">
      <dgm:prSet/>
      <dgm:spPr/>
      <dgm:t>
        <a:bodyPr/>
        <a:lstStyle/>
        <a:p>
          <a:endParaRPr lang="en-US"/>
        </a:p>
      </dgm:t>
    </dgm:pt>
    <dgm:pt modelId="{EC50F1BE-AEEA-464E-9573-6C7D93ED05C6}" type="sibTrans" cxnId="{16E4B012-EBF5-4D92-8CAB-EBCE5808BCA0}">
      <dgm:prSet/>
      <dgm:spPr/>
      <dgm:t>
        <a:bodyPr/>
        <a:lstStyle/>
        <a:p>
          <a:endParaRPr lang="en-US"/>
        </a:p>
      </dgm:t>
    </dgm:pt>
    <dgm:pt modelId="{E085AFCC-C3EC-45B0-9F7D-8332D614ED75}" type="pres">
      <dgm:prSet presAssocID="{7EFE565B-D1FD-46C4-B873-8A721EB0D6F8}" presName="diagram" presStyleCnt="0">
        <dgm:presLayoutVars>
          <dgm:dir/>
          <dgm:resizeHandles val="exact"/>
        </dgm:presLayoutVars>
      </dgm:prSet>
      <dgm:spPr/>
    </dgm:pt>
    <dgm:pt modelId="{B690B2C8-ECAA-4A7A-919A-CEAC9BB01E40}" type="pres">
      <dgm:prSet presAssocID="{62F629E6-7FD3-4386-B0FD-E83BA3904008}" presName="node" presStyleLbl="node1" presStyleIdx="0" presStyleCnt="4">
        <dgm:presLayoutVars>
          <dgm:bulletEnabled val="1"/>
        </dgm:presLayoutVars>
      </dgm:prSet>
      <dgm:spPr/>
    </dgm:pt>
    <dgm:pt modelId="{ACDD677C-8C82-4564-AE22-D8C5DA0DEB2B}" type="pres">
      <dgm:prSet presAssocID="{095650FC-AC29-4C4D-ADDF-39E1C1BD7785}" presName="sibTrans" presStyleLbl="sibTrans2D1" presStyleIdx="0" presStyleCnt="3"/>
      <dgm:spPr/>
    </dgm:pt>
    <dgm:pt modelId="{4F717B4D-D77F-4BFA-8CEF-0FCE074E2000}" type="pres">
      <dgm:prSet presAssocID="{095650FC-AC29-4C4D-ADDF-39E1C1BD7785}" presName="connectorText" presStyleLbl="sibTrans2D1" presStyleIdx="0" presStyleCnt="3"/>
      <dgm:spPr/>
    </dgm:pt>
    <dgm:pt modelId="{E48910E3-2DA6-477D-B382-CF6BE3242249}" type="pres">
      <dgm:prSet presAssocID="{8580BAFB-2D38-4A35-98EA-42A1F4341980}" presName="node" presStyleLbl="node1" presStyleIdx="1" presStyleCnt="4">
        <dgm:presLayoutVars>
          <dgm:bulletEnabled val="1"/>
        </dgm:presLayoutVars>
      </dgm:prSet>
      <dgm:spPr/>
    </dgm:pt>
    <dgm:pt modelId="{90F6F915-BBA9-4B75-92E6-25AF8D03514D}" type="pres">
      <dgm:prSet presAssocID="{9CE744C2-0D63-4D0C-B946-3EB52275B765}" presName="sibTrans" presStyleLbl="sibTrans2D1" presStyleIdx="1" presStyleCnt="3"/>
      <dgm:spPr/>
    </dgm:pt>
    <dgm:pt modelId="{B787BCE6-066C-4BA3-A156-B6A3CAB0ABEC}" type="pres">
      <dgm:prSet presAssocID="{9CE744C2-0D63-4D0C-B946-3EB52275B765}" presName="connectorText" presStyleLbl="sibTrans2D1" presStyleIdx="1" presStyleCnt="3"/>
      <dgm:spPr/>
    </dgm:pt>
    <dgm:pt modelId="{A287F5EB-E595-42A7-A793-0DC29768270A}" type="pres">
      <dgm:prSet presAssocID="{DACC223E-B4C7-47C6-A680-B3AD051024F0}" presName="node" presStyleLbl="node1" presStyleIdx="2" presStyleCnt="4">
        <dgm:presLayoutVars>
          <dgm:bulletEnabled val="1"/>
        </dgm:presLayoutVars>
      </dgm:prSet>
      <dgm:spPr/>
    </dgm:pt>
    <dgm:pt modelId="{95E8520D-8BEF-4827-AF7B-CECDFDD81A7C}" type="pres">
      <dgm:prSet presAssocID="{D710E31F-46F7-43E4-A496-A4F5C12482D9}" presName="sibTrans" presStyleLbl="sibTrans2D1" presStyleIdx="2" presStyleCnt="3"/>
      <dgm:spPr/>
    </dgm:pt>
    <dgm:pt modelId="{EC54B2CF-1032-4D2B-A14F-A54839F8EE99}" type="pres">
      <dgm:prSet presAssocID="{D710E31F-46F7-43E4-A496-A4F5C12482D9}" presName="connectorText" presStyleLbl="sibTrans2D1" presStyleIdx="2" presStyleCnt="3"/>
      <dgm:spPr/>
    </dgm:pt>
    <dgm:pt modelId="{CB8DEA80-B782-4DE4-9578-B7B8EB363D9F}" type="pres">
      <dgm:prSet presAssocID="{4A94D8E9-73B9-48E1-8BA5-FFB43510EF37}" presName="node" presStyleLbl="node1" presStyleIdx="3" presStyleCnt="4">
        <dgm:presLayoutVars>
          <dgm:bulletEnabled val="1"/>
        </dgm:presLayoutVars>
      </dgm:prSet>
      <dgm:spPr/>
    </dgm:pt>
  </dgm:ptLst>
  <dgm:cxnLst>
    <dgm:cxn modelId="{D6AFDE04-4958-4B01-B417-88664006B9FB}" type="presOf" srcId="{4A94D8E9-73B9-48E1-8BA5-FFB43510EF37}" destId="{CB8DEA80-B782-4DE4-9578-B7B8EB363D9F}" srcOrd="0" destOrd="0" presId="urn:microsoft.com/office/officeart/2005/8/layout/process5"/>
    <dgm:cxn modelId="{16E4B012-EBF5-4D92-8CAB-EBCE5808BCA0}" srcId="{7EFE565B-D1FD-46C4-B873-8A721EB0D6F8}" destId="{4A94D8E9-73B9-48E1-8BA5-FFB43510EF37}" srcOrd="3" destOrd="0" parTransId="{ED5AD559-D722-483C-8A48-3EC71D44768B}" sibTransId="{EC50F1BE-AEEA-464E-9573-6C7D93ED05C6}"/>
    <dgm:cxn modelId="{3AE4491E-960E-46EF-BD1C-FD1D5D844CB4}" type="presOf" srcId="{8580BAFB-2D38-4A35-98EA-42A1F4341980}" destId="{E48910E3-2DA6-477D-B382-CF6BE3242249}" srcOrd="0" destOrd="0" presId="urn:microsoft.com/office/officeart/2005/8/layout/process5"/>
    <dgm:cxn modelId="{59796C2E-177E-4233-A70A-36DFD6E193C8}" srcId="{7EFE565B-D1FD-46C4-B873-8A721EB0D6F8}" destId="{8580BAFB-2D38-4A35-98EA-42A1F4341980}" srcOrd="1" destOrd="0" parTransId="{8874F5A0-3E62-4AAA-9133-7DEFC19DCFCE}" sibTransId="{9CE744C2-0D63-4D0C-B946-3EB52275B765}"/>
    <dgm:cxn modelId="{946B8960-5CBE-4158-97B2-76DBD5EF097D}" type="presOf" srcId="{D710E31F-46F7-43E4-A496-A4F5C12482D9}" destId="{EC54B2CF-1032-4D2B-A14F-A54839F8EE99}" srcOrd="1" destOrd="0" presId="urn:microsoft.com/office/officeart/2005/8/layout/process5"/>
    <dgm:cxn modelId="{72489F49-9C0F-415E-A8CB-E0B70CE12BC0}" type="presOf" srcId="{7EFE565B-D1FD-46C4-B873-8A721EB0D6F8}" destId="{E085AFCC-C3EC-45B0-9F7D-8332D614ED75}" srcOrd="0" destOrd="0" presId="urn:microsoft.com/office/officeart/2005/8/layout/process5"/>
    <dgm:cxn modelId="{A5219B4A-7C34-461E-AD9F-77041D91A9F0}" type="presOf" srcId="{62F629E6-7FD3-4386-B0FD-E83BA3904008}" destId="{B690B2C8-ECAA-4A7A-919A-CEAC9BB01E40}" srcOrd="0" destOrd="0" presId="urn:microsoft.com/office/officeart/2005/8/layout/process5"/>
    <dgm:cxn modelId="{0D0AE353-627F-459F-81FF-8E48C1A42907}" srcId="{7EFE565B-D1FD-46C4-B873-8A721EB0D6F8}" destId="{62F629E6-7FD3-4386-B0FD-E83BA3904008}" srcOrd="0" destOrd="0" parTransId="{EF9B1367-FFB6-4C90-A36E-86A528FB93B0}" sibTransId="{095650FC-AC29-4C4D-ADDF-39E1C1BD7785}"/>
    <dgm:cxn modelId="{1BDA337E-42F7-412A-B974-8105DD320D2B}" type="presOf" srcId="{095650FC-AC29-4C4D-ADDF-39E1C1BD7785}" destId="{4F717B4D-D77F-4BFA-8CEF-0FCE074E2000}" srcOrd="1" destOrd="0" presId="urn:microsoft.com/office/officeart/2005/8/layout/process5"/>
    <dgm:cxn modelId="{69ADCB8E-57B3-43CB-AD71-8FCDEA461E9B}" type="presOf" srcId="{D710E31F-46F7-43E4-A496-A4F5C12482D9}" destId="{95E8520D-8BEF-4827-AF7B-CECDFDD81A7C}" srcOrd="0" destOrd="0" presId="urn:microsoft.com/office/officeart/2005/8/layout/process5"/>
    <dgm:cxn modelId="{F8FB43A4-5106-4AE7-87EF-47E4FC448F4C}" type="presOf" srcId="{9CE744C2-0D63-4D0C-B946-3EB52275B765}" destId="{B787BCE6-066C-4BA3-A156-B6A3CAB0ABEC}" srcOrd="1" destOrd="0" presId="urn:microsoft.com/office/officeart/2005/8/layout/process5"/>
    <dgm:cxn modelId="{C75000BD-8D92-4EAF-B267-3F9EE0FD727A}" srcId="{7EFE565B-D1FD-46C4-B873-8A721EB0D6F8}" destId="{DACC223E-B4C7-47C6-A680-B3AD051024F0}" srcOrd="2" destOrd="0" parTransId="{8B0C162C-EF19-4D4C-9BBE-0597AB352D2E}" sibTransId="{D710E31F-46F7-43E4-A496-A4F5C12482D9}"/>
    <dgm:cxn modelId="{86CB1CD5-0967-4808-A4F8-C666A9366F04}" type="presOf" srcId="{095650FC-AC29-4C4D-ADDF-39E1C1BD7785}" destId="{ACDD677C-8C82-4564-AE22-D8C5DA0DEB2B}" srcOrd="0" destOrd="0" presId="urn:microsoft.com/office/officeart/2005/8/layout/process5"/>
    <dgm:cxn modelId="{851AD7DC-9DD6-4B49-A4DC-4EF86BCB155D}" type="presOf" srcId="{9CE744C2-0D63-4D0C-B946-3EB52275B765}" destId="{90F6F915-BBA9-4B75-92E6-25AF8D03514D}" srcOrd="0" destOrd="0" presId="urn:microsoft.com/office/officeart/2005/8/layout/process5"/>
    <dgm:cxn modelId="{2A5299E1-733D-46B7-901B-CD92D89CAD4E}" type="presOf" srcId="{DACC223E-B4C7-47C6-A680-B3AD051024F0}" destId="{A287F5EB-E595-42A7-A793-0DC29768270A}" srcOrd="0" destOrd="0" presId="urn:microsoft.com/office/officeart/2005/8/layout/process5"/>
    <dgm:cxn modelId="{088CF80D-BD59-4782-8E11-BDBFD78CBF78}" type="presParOf" srcId="{E085AFCC-C3EC-45B0-9F7D-8332D614ED75}" destId="{B690B2C8-ECAA-4A7A-919A-CEAC9BB01E40}" srcOrd="0" destOrd="0" presId="urn:microsoft.com/office/officeart/2005/8/layout/process5"/>
    <dgm:cxn modelId="{299474D3-3808-4091-AD9C-B802CA285C9E}" type="presParOf" srcId="{E085AFCC-C3EC-45B0-9F7D-8332D614ED75}" destId="{ACDD677C-8C82-4564-AE22-D8C5DA0DEB2B}" srcOrd="1" destOrd="0" presId="urn:microsoft.com/office/officeart/2005/8/layout/process5"/>
    <dgm:cxn modelId="{0DD93493-711D-45B3-987A-A50A526A3E9B}" type="presParOf" srcId="{ACDD677C-8C82-4564-AE22-D8C5DA0DEB2B}" destId="{4F717B4D-D77F-4BFA-8CEF-0FCE074E2000}" srcOrd="0" destOrd="0" presId="urn:microsoft.com/office/officeart/2005/8/layout/process5"/>
    <dgm:cxn modelId="{60B8568B-BE2F-4E19-83ED-6D50923A9D52}" type="presParOf" srcId="{E085AFCC-C3EC-45B0-9F7D-8332D614ED75}" destId="{E48910E3-2DA6-477D-B382-CF6BE3242249}" srcOrd="2" destOrd="0" presId="urn:microsoft.com/office/officeart/2005/8/layout/process5"/>
    <dgm:cxn modelId="{B0C6A085-8CD9-4ED7-84A3-B3059C86605E}" type="presParOf" srcId="{E085AFCC-C3EC-45B0-9F7D-8332D614ED75}" destId="{90F6F915-BBA9-4B75-92E6-25AF8D03514D}" srcOrd="3" destOrd="0" presId="urn:microsoft.com/office/officeart/2005/8/layout/process5"/>
    <dgm:cxn modelId="{0FD5E442-77A8-4261-AA48-28F060519C97}" type="presParOf" srcId="{90F6F915-BBA9-4B75-92E6-25AF8D03514D}" destId="{B787BCE6-066C-4BA3-A156-B6A3CAB0ABEC}" srcOrd="0" destOrd="0" presId="urn:microsoft.com/office/officeart/2005/8/layout/process5"/>
    <dgm:cxn modelId="{F2F86470-8782-42AC-A48A-41E6615440B8}" type="presParOf" srcId="{E085AFCC-C3EC-45B0-9F7D-8332D614ED75}" destId="{A287F5EB-E595-42A7-A793-0DC29768270A}" srcOrd="4" destOrd="0" presId="urn:microsoft.com/office/officeart/2005/8/layout/process5"/>
    <dgm:cxn modelId="{DE1792FE-A866-4EDD-949B-0D367719CB2A}" type="presParOf" srcId="{E085AFCC-C3EC-45B0-9F7D-8332D614ED75}" destId="{95E8520D-8BEF-4827-AF7B-CECDFDD81A7C}" srcOrd="5" destOrd="0" presId="urn:microsoft.com/office/officeart/2005/8/layout/process5"/>
    <dgm:cxn modelId="{06EAC13E-E7C9-4C9A-AF7C-87DB36C12E6B}" type="presParOf" srcId="{95E8520D-8BEF-4827-AF7B-CECDFDD81A7C}" destId="{EC54B2CF-1032-4D2B-A14F-A54839F8EE99}" srcOrd="0" destOrd="0" presId="urn:microsoft.com/office/officeart/2005/8/layout/process5"/>
    <dgm:cxn modelId="{C2D6799C-0376-4D44-B1D1-46232400EA03}" type="presParOf" srcId="{E085AFCC-C3EC-45B0-9F7D-8332D614ED75}" destId="{CB8DEA80-B782-4DE4-9578-B7B8EB363D9F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0B2C8-ECAA-4A7A-919A-CEAC9BB01E40}">
      <dsp:nvSpPr>
        <dsp:cNvPr id="0" name=""/>
        <dsp:cNvSpPr/>
      </dsp:nvSpPr>
      <dsp:spPr>
        <a:xfrm>
          <a:off x="565480" y="726"/>
          <a:ext cx="2134292" cy="1280575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1 KROK : ZALOGOWANIE USŁUGĄ LOGOWANIA MAGICZNEGO KRAKOWA</a:t>
          </a:r>
          <a:endParaRPr lang="en-US" sz="1200" kern="1200"/>
        </a:p>
      </dsp:txBody>
      <dsp:txXfrm>
        <a:off x="602987" y="38233"/>
        <a:ext cx="2059278" cy="1205561"/>
      </dsp:txXfrm>
    </dsp:sp>
    <dsp:sp modelId="{ACDD677C-8C82-4564-AE22-D8C5DA0DEB2B}">
      <dsp:nvSpPr>
        <dsp:cNvPr id="0" name=""/>
        <dsp:cNvSpPr/>
      </dsp:nvSpPr>
      <dsp:spPr>
        <a:xfrm>
          <a:off x="2887590" y="376361"/>
          <a:ext cx="452469" cy="529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887590" y="482222"/>
        <a:ext cx="316728" cy="317582"/>
      </dsp:txXfrm>
    </dsp:sp>
    <dsp:sp modelId="{E48910E3-2DA6-477D-B382-CF6BE3242249}">
      <dsp:nvSpPr>
        <dsp:cNvPr id="0" name=""/>
        <dsp:cNvSpPr/>
      </dsp:nvSpPr>
      <dsp:spPr>
        <a:xfrm>
          <a:off x="3553489" y="726"/>
          <a:ext cx="2134292" cy="1280575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339955"/>
            <a:satOff val="-22690"/>
            <a:lumOff val="25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2 KROK: WYSZUKANIE DANYCH, WSKAZANIE ZAKRESU</a:t>
          </a:r>
          <a:endParaRPr lang="en-US" sz="1200" kern="1200"/>
        </a:p>
      </dsp:txBody>
      <dsp:txXfrm>
        <a:off x="3590996" y="38233"/>
        <a:ext cx="2059278" cy="1205561"/>
      </dsp:txXfrm>
    </dsp:sp>
    <dsp:sp modelId="{90F6F915-BBA9-4B75-92E6-25AF8D03514D}">
      <dsp:nvSpPr>
        <dsp:cNvPr id="0" name=""/>
        <dsp:cNvSpPr/>
      </dsp:nvSpPr>
      <dsp:spPr>
        <a:xfrm rot="5400000">
          <a:off x="4394400" y="1430702"/>
          <a:ext cx="452469" cy="529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480925"/>
            <a:satOff val="-30713"/>
            <a:lumOff val="287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461844" y="1469120"/>
        <a:ext cx="317582" cy="316728"/>
      </dsp:txXfrm>
    </dsp:sp>
    <dsp:sp modelId="{A287F5EB-E595-42A7-A793-0DC29768270A}">
      <dsp:nvSpPr>
        <dsp:cNvPr id="0" name=""/>
        <dsp:cNvSpPr/>
      </dsp:nvSpPr>
      <dsp:spPr>
        <a:xfrm>
          <a:off x="3553489" y="2135018"/>
          <a:ext cx="2134292" cy="1280575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679909"/>
            <a:satOff val="-45381"/>
            <a:lumOff val="50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3 KROK: WYBRANIE FORMATU DANYCH I CELU POZYSKANIA DLA POTREZB STATYSTYCZNYCH</a:t>
          </a:r>
          <a:endParaRPr lang="en-US" sz="1200" kern="1200"/>
        </a:p>
      </dsp:txBody>
      <dsp:txXfrm>
        <a:off x="3590996" y="2172525"/>
        <a:ext cx="2059278" cy="1205561"/>
      </dsp:txXfrm>
    </dsp:sp>
    <dsp:sp modelId="{95E8520D-8BEF-4827-AF7B-CECDFDD81A7C}">
      <dsp:nvSpPr>
        <dsp:cNvPr id="0" name=""/>
        <dsp:cNvSpPr/>
      </dsp:nvSpPr>
      <dsp:spPr>
        <a:xfrm rot="10800000">
          <a:off x="2913201" y="2510653"/>
          <a:ext cx="452469" cy="529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480925"/>
            <a:satOff val="-30713"/>
            <a:lumOff val="287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048942" y="2616514"/>
        <a:ext cx="316728" cy="317582"/>
      </dsp:txXfrm>
    </dsp:sp>
    <dsp:sp modelId="{CB8DEA80-B782-4DE4-9578-B7B8EB363D9F}">
      <dsp:nvSpPr>
        <dsp:cNvPr id="0" name=""/>
        <dsp:cNvSpPr/>
      </dsp:nvSpPr>
      <dsp:spPr>
        <a:xfrm>
          <a:off x="565480" y="2135018"/>
          <a:ext cx="2134292" cy="1280575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339955"/>
            <a:satOff val="-22690"/>
            <a:lumOff val="25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4 KROK: URUCHOMIENIE PROCESU GENEROWANIA DANYCH (LINK DO POBRANIA DANYCH PRZYCHODZI NA E-MAILA) </a:t>
          </a:r>
          <a:endParaRPr lang="en-US" sz="1200" kern="1200"/>
        </a:p>
      </dsp:txBody>
      <dsp:txXfrm>
        <a:off x="602987" y="2172525"/>
        <a:ext cx="2059278" cy="1205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518053-5E5F-4134-9D80-CF0275F86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3EE55-148D-4F1F-9026-864E6477A7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fld id="{2846203E-9FD2-4F26-865A-B36BB895D319}" type="datetimeFigureOut">
              <a:rPr lang="pl-PL"/>
              <a:pPr>
                <a:defRPr/>
              </a:pPr>
              <a:t>2022-04-26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1B012D4-2E13-45C3-8DE1-5F359CFD3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EC49BC8-62A7-4506-B5E2-79D816B77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0DE640-14A3-4808-A7D7-5C07FC138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7595C7-D940-4154-A6EE-7FAB916D3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ato" panose="020F0502020204030203" pitchFamily="34" charset="-18"/>
              </a:defRPr>
            </a:lvl1pPr>
          </a:lstStyle>
          <a:p>
            <a:pPr>
              <a:defRPr/>
            </a:pPr>
            <a:fld id="{170A98F7-98FC-4617-B055-6845375B22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A98F7-98FC-4617-B055-6845375B227F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9636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B76B6CE6-0A98-4C60-B4B1-ACBF20DD2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A32DDF6A-8B9D-49FA-87CC-CA89BCA90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8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B070DC9C-3A3B-418E-A0AB-1F2D7E1AA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8023FD-F015-484C-9EEB-7431C46C7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38811DB9-6B38-4F05-8D66-0530916D8A6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2083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0291C5F6-4137-4434-A17B-F3EDB9B07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1BC6-91DF-4EFA-9C93-402251200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C9543150-EAEA-43BF-9BB7-BD166716B99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0124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D386F5BB-CD01-4DA0-A5C6-E2F383F33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774B49-52AE-44C8-AD9F-B6BDD545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655B587-0005-42F7-A519-CE5CD8D08C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8290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03EED821-9059-493E-BA26-120C5707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0429D4-75AD-464E-908F-A518CC158BC9}"/>
              </a:ext>
            </a:extLst>
          </p:cNvPr>
          <p:cNvSpPr txBox="1">
            <a:spLocks/>
          </p:cNvSpPr>
          <p:nvPr userDrawn="1"/>
        </p:nvSpPr>
        <p:spPr>
          <a:xfrm>
            <a:off x="838200" y="1108075"/>
            <a:ext cx="10515600" cy="736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>
              <a:defRPr/>
            </a:pPr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4190" y="199242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2816341"/>
            <a:ext cx="5157787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5852" y="199242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5852" y="2816341"/>
            <a:ext cx="5183188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293F749-A09A-4D0E-BFC9-BCECBF2B4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8D5C949-6F27-40A5-AA87-85575E751FD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22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1">
            <a:extLst>
              <a:ext uri="{FF2B5EF4-FFF2-40B4-BE49-F238E27FC236}">
                <a16:creationId xmlns:a16="http://schemas.microsoft.com/office/drawing/2014/main" id="{EB1A5E40-A0AA-407E-A66B-E3DDBD720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BB5420-2FC9-4E95-B614-5FCC6224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263EE147-A691-4578-B4AF-F0330493D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F1A01C-9240-4F11-93C6-BB8F9349ED9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042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F30A8259-EE27-4027-8EEC-80F3D9292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08088"/>
            <a:ext cx="3932237" cy="94931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1108088"/>
            <a:ext cx="6172200" cy="4752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0F4E7-DFD7-4A3F-BFAC-F9F6EEEF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F25D6A5-1804-4140-AB3D-2ACC36F482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43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7F13D20-4C34-487F-BEF0-A2F36E91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7B1A57-67FB-404C-9D48-98F7AEA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EBC2663-7F1C-4BE4-B85C-158D727F33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706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1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F964F-DE69-4360-8D71-423CF514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1703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C76DC124-3D5C-413E-B408-8FF6EBD06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9A7AF9E9-9A22-4664-B2A4-29048FE47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4559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463C4EBD-58A4-4477-9303-A4198A317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59289898-AC4E-465E-9063-CBC74F4549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59351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B66F1956-6DB7-45CD-808E-13CC31031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926CEAC5-5436-4D66-B816-43E5D7173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769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1">
            <a:extLst>
              <a:ext uri="{FF2B5EF4-FFF2-40B4-BE49-F238E27FC236}">
                <a16:creationId xmlns:a16="http://schemas.microsoft.com/office/drawing/2014/main" id="{9025EA15-2102-4DD6-854B-303168DCF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4FC52B1-D7C6-4CD7-8136-0774A0CB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61896C1-46F5-43E0-8C03-05DA170AE6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3038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B311434-079F-4F00-8B49-601C89D32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06A5316-1B3D-44D3-AFFB-964599A1D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443B7BC-BE36-45E0-94AF-E04761AAE9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535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2F484297-E8BF-4242-A855-4DCE54BD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82584FB-3D01-46E6-A52B-A9EF0E75F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7B7086-6EFB-4BCD-869C-EAF63B9B6CA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80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2361AB63-FB0E-4DBF-B032-3A07B0DD1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a 3">
            <a:extLst>
              <a:ext uri="{FF2B5EF4-FFF2-40B4-BE49-F238E27FC236}">
                <a16:creationId xmlns:a16="http://schemas.microsoft.com/office/drawing/2014/main" id="{B08105FF-F00F-4467-BD56-406335373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23A67-02B7-4127-A314-743EA1A5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5F0B561D-1B97-43AF-AF67-A12E7FA7F4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1041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CB46AD9C-119D-404D-984D-69B4B8687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70474E-4621-45A9-8423-B391476EA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B5A3DAF6-09E9-44D7-B237-EB3D6379BA0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733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539B808-4BE4-479B-94F9-352F9FF8C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57F5EE8-3BC2-473B-93D3-9F214775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945EBCFD-8255-44F4-8D42-701893CC329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758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70" r:id="rId17"/>
    <p:sldLayoutId id="2147484587" r:id="rId18"/>
    <p:sldLayoutId id="2147484588" r:id="rId19"/>
    <p:sldLayoutId id="2147484589" r:id="rId2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1.xml"/><Relationship Id="rId5" Type="http://schemas.openxmlformats.org/officeDocument/2006/relationships/image" Target="../media/image44.png"/><Relationship Id="rId10" Type="http://schemas.microsoft.com/office/2007/relationships/diagramDrawing" Target="../diagrams/drawing1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E6FC1F-5759-4650-A881-C20997D36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33" y="4282764"/>
            <a:ext cx="12086614" cy="1442775"/>
          </a:xfrm>
        </p:spPr>
        <p:txBody>
          <a:bodyPr lIns="91440" tIns="45720" rIns="91440" bIns="45720" anchor="t">
            <a:noAutofit/>
          </a:bodyPr>
          <a:lstStyle/>
          <a:p>
            <a:pPr>
              <a:defRPr/>
            </a:pPr>
            <a:r>
              <a:rPr lang="pl-PL" sz="3200" b="1">
                <a:ea typeface="+mn-lt"/>
                <a:cs typeface="+mn-lt"/>
              </a:rPr>
              <a:t>INFORMATYZACJA ZASOBU GEODEZYJNEGO JAKO CZYNNIK USPRAWNIAJACY PROCES BUDOWLANY </a:t>
            </a:r>
            <a:br>
              <a:rPr lang="pl-PL" sz="3200" b="1">
                <a:ea typeface="+mn-lt"/>
                <a:cs typeface="+mn-lt"/>
              </a:rPr>
            </a:br>
            <a:r>
              <a:rPr lang="pl-PL" sz="3200" b="1">
                <a:ea typeface="+mn-lt"/>
                <a:cs typeface="+mn-lt"/>
              </a:rPr>
              <a:t>Wydział Geodezji </a:t>
            </a:r>
            <a:br>
              <a:rPr lang="pl-PL" sz="3200" b="1">
                <a:ea typeface="+mn-lt"/>
                <a:cs typeface="+mn-lt"/>
              </a:rPr>
            </a:br>
            <a:r>
              <a:rPr lang="pl-PL" sz="3200" b="1">
                <a:ea typeface="+mn-lt"/>
                <a:cs typeface="+mn-lt"/>
              </a:rPr>
              <a:t>Urząd Miasta Krakowa</a:t>
            </a:r>
            <a:endParaRPr lang="pl-PL" sz="3200" b="1">
              <a:ea typeface="Lato"/>
              <a:cs typeface="Lato"/>
            </a:endParaRPr>
          </a:p>
        </p:txBody>
      </p:sp>
      <p:sp>
        <p:nvSpPr>
          <p:cNvPr id="20483" name="Podtytuł 2">
            <a:extLst>
              <a:ext uri="{FF2B5EF4-FFF2-40B4-BE49-F238E27FC236}">
                <a16:creationId xmlns:a16="http://schemas.microsoft.com/office/drawing/2014/main" id="{931A50A8-15A5-4E86-ACEC-90BAB21EFA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75362" y="6135553"/>
            <a:ext cx="91440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 sz="2400" b="1">
                <a:ea typeface="Lato"/>
                <a:cs typeface="Lato"/>
              </a:rPr>
              <a:t>Maria Kolińska - Dyrektor Wydziału Geodezji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i.Projektant - </a:t>
            </a:r>
            <a:r>
              <a:rPr lang="pl-PL" altLang="pl-PL" sz="3200"/>
              <a:t>Portal Projektanta</a:t>
            </a:r>
            <a:endParaRPr lang="pl-PL" altLang="pl-PL" sz="3200">
              <a:ea typeface="Lato Black"/>
              <a:cs typeface="Lato Black"/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429" y="926550"/>
            <a:ext cx="7165153" cy="547985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portal dedykowany dla projektantów do składania wniosków </a:t>
            </a:r>
            <a:br>
              <a:rPr lang="pl-PL" sz="1700" b="1">
                <a:latin typeface="Lato Black"/>
                <a:ea typeface="Lato"/>
                <a:cs typeface="Lato"/>
              </a:rPr>
            </a:br>
            <a:r>
              <a:rPr lang="pl-PL" sz="1700" b="1">
                <a:latin typeface="Lato Black"/>
                <a:ea typeface="Lato"/>
                <a:cs typeface="Lato"/>
              </a:rPr>
              <a:t>o koordynacje projektowanych sieci uzbrojenia terenu wraz z opłatą;</a:t>
            </a:r>
            <a:endParaRPr lang="pl-PL" alt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informowanie przez e-mail o wygenerowaniu Dokumentu Obliczenia Opłaty, o przypisaniu wniosków do konkretnej narady koordynacyjnej;</a:t>
            </a:r>
            <a:endParaRPr lang="pl-PL" alt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dostęp do podglądu wszystkich złożonych przez projektanta wniosków; </a:t>
            </a:r>
            <a:endParaRPr lang="pl-PL" alt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auto-responder: zmiany statusów etapów związanych z przebiegiem procesu uzgadniania projektu – informacja dla projektanta; </a:t>
            </a:r>
            <a:endParaRPr lang="pl-PL" alt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zdalny dostęp do opinii i uwag podmiotów opiniujących przebieg projektowanych sieci uzbrojenia terenu ;</a:t>
            </a:r>
            <a:endParaRPr lang="pl-PL" alt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odpis protokołu z narady koordynacyjnej oraz mapa z projektem dostępne zdalnie po zakończeniu narady koordynacyjnej.</a:t>
            </a:r>
            <a:endParaRPr lang="pl-PL" altLang="pl-PL" sz="1700" b="1">
              <a:latin typeface="Lato Black"/>
              <a:ea typeface="Lato"/>
            </a:endParaRPr>
          </a:p>
        </p:txBody>
      </p:sp>
      <p:pic>
        <p:nvPicPr>
          <p:cNvPr id="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DE6EB351-1BA4-2D11-DAE2-9822BA085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668" y="5478852"/>
            <a:ext cx="1709449" cy="852551"/>
          </a:xfr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1B9F4E6C-DE0B-0CC2-743C-F530E174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9" y="2828195"/>
            <a:ext cx="1699579" cy="1037651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5400000">
            <a:off x="519847" y="4485830"/>
            <a:ext cx="1183551" cy="3184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3" descr="Obraz zawierający podłoże, wewnątrz, ściana&#10;&#10;Opis wygenerowany automatycznie">
            <a:extLst>
              <a:ext uri="{FF2B5EF4-FFF2-40B4-BE49-F238E27FC236}">
                <a16:creationId xmlns:a16="http://schemas.microsoft.com/office/drawing/2014/main" id="{EBF61930-3F7A-B632-9164-EA1B48DC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435" y="979446"/>
            <a:ext cx="2396831" cy="2411372"/>
          </a:xfrm>
          <a:prstGeom prst="rect">
            <a:avLst/>
          </a:prstGeom>
        </p:spPr>
      </p:pic>
      <p:pic>
        <p:nvPicPr>
          <p:cNvPr id="4" name="Obraz 4" descr="Obraz zawierający tekst, wewnątrz, ściana, osoba&#10;&#10;Opis wygenerowany automatycznie">
            <a:extLst>
              <a:ext uri="{FF2B5EF4-FFF2-40B4-BE49-F238E27FC236}">
                <a16:creationId xmlns:a16="http://schemas.microsoft.com/office/drawing/2014/main" id="{125426CA-D382-ED12-32AC-FF034E714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888" y="3972681"/>
            <a:ext cx="2451205" cy="248230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BC9F0BC-6AEF-4FF5-AD07-4DFD8B8C6C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248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i.Narady - </a:t>
            </a:r>
            <a:r>
              <a:rPr lang="pl-PL" altLang="pl-PL" sz="3200"/>
              <a:t>Narady Koordynacyjne</a:t>
            </a:r>
            <a:endParaRPr lang="pl-PL" altLang="pl-PL" sz="3200">
              <a:ea typeface="Lato Black"/>
              <a:cs typeface="Lato Black"/>
            </a:endParaRPr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64F3C5E2-28FE-4F56-AB27-D4A7EBF6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97" t="7412" r="7984" b="7639"/>
          <a:stretch/>
        </p:blipFill>
        <p:spPr>
          <a:xfrm>
            <a:off x="9108971" y="4551080"/>
            <a:ext cx="2701661" cy="1307256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22" y="1035870"/>
            <a:ext cx="8240559" cy="539315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portal dedykowany dla gestorów sieci uczestniczących w  naradach koordynacyjnych;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narady koordynacyjne przeprowadzane są w sposób zdalny;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dostęp do opiniowanych wniosków o koordynacje usytuowania projektowanych sieci uzbrojenia terenu;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opiniowanie wniosków tradycyjnych jak i elektronicznych;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graficzna prezentacja przebiegu projektu na aktualnej bazie danych;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opinie i uwagi złożone przez uczestników narady koordynacyjnej zapisywane są bezpośrednio w bazie; </a:t>
            </a:r>
            <a:endParaRPr lang="en-US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zgłaszane uwagi  przez uczestników narady zostają umieszczone w </a:t>
            </a:r>
            <a:r>
              <a:rPr lang="pl-PL" b="1" i="1">
                <a:latin typeface="Lato Black"/>
                <a:ea typeface="Lato"/>
                <a:cs typeface="Lato"/>
              </a:rPr>
              <a:t>protokole z narady koordynacyjnej </a:t>
            </a:r>
            <a:r>
              <a:rPr lang="pl-PL" b="1">
                <a:latin typeface="Lato Black"/>
                <a:ea typeface="Lato"/>
                <a:cs typeface="Lato"/>
              </a:rPr>
              <a:t>oraz w udostępnianym wnioskodawcy </a:t>
            </a:r>
            <a:r>
              <a:rPr lang="pl-PL" b="1" i="1">
                <a:latin typeface="Lato Black"/>
                <a:ea typeface="Lato"/>
                <a:cs typeface="Lato"/>
              </a:rPr>
              <a:t>odpisie z protokołu. </a:t>
            </a:r>
            <a:endParaRPr lang="en-US" b="1">
              <a:latin typeface="Lato Black"/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1100">
              <a:ea typeface="Lato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6CE7B119-D650-63E5-94BB-EA8DCE49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274" y="993156"/>
            <a:ext cx="3140828" cy="1915561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5400000">
            <a:off x="10286143" y="3947770"/>
            <a:ext cx="1667575" cy="39359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3AD846-A1DC-460F-906D-AC092B710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7444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i.Wniosek - </a:t>
            </a:r>
            <a:r>
              <a:rPr lang="pl-PL" altLang="pl-PL" sz="3200"/>
              <a:t>Zamówienia na materiały PZGiK</a:t>
            </a:r>
            <a:endParaRPr lang="pl-PL" altLang="pl-PL" sz="3200">
              <a:ea typeface="Lato Black"/>
              <a:cs typeface="Lato Black"/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4" y="1591912"/>
            <a:ext cx="8312478" cy="486143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elektroniczne składanie wniosków o udostępnienie materiałów powiatowego zasobu geodezyjnego i kartograficznego   między innymi takich jak: </a:t>
            </a:r>
          </a:p>
          <a:p>
            <a:pPr marL="742950" lvl="1" algn="just">
              <a:buFont typeface="Wingdings"/>
              <a:buChar char="ü"/>
            </a:pPr>
            <a:r>
              <a:rPr lang="pl-PL" b="1">
                <a:latin typeface="Lato Black"/>
                <a:ea typeface="Lato"/>
                <a:cs typeface="Lato"/>
              </a:rPr>
              <a:t> mapa zasadnicza;</a:t>
            </a:r>
            <a:endParaRPr lang="pl-PL" b="1">
              <a:latin typeface="Lato Black"/>
              <a:ea typeface="Lato" panose="020F0502020204030203" pitchFamily="34" charset="-18"/>
            </a:endParaRPr>
          </a:p>
          <a:p>
            <a:pPr marL="742950" lvl="1" algn="just">
              <a:buFont typeface="Wingdings"/>
              <a:buChar char="ü"/>
            </a:pPr>
            <a:r>
              <a:rPr lang="pl-PL" b="1">
                <a:latin typeface="Lato Black"/>
                <a:ea typeface="Lato"/>
                <a:cs typeface="Lato"/>
              </a:rPr>
              <a:t> mapa ewidencyjna;</a:t>
            </a:r>
            <a:endParaRPr lang="pl-PL" b="1">
              <a:latin typeface="Lato Black"/>
              <a:ea typeface="Lato" panose="020F0502020204030203" pitchFamily="34" charset="-18"/>
            </a:endParaRPr>
          </a:p>
          <a:p>
            <a:pPr marL="742950" lvl="1" algn="just">
              <a:buFont typeface="Wingdings"/>
              <a:buChar char="ü"/>
            </a:pPr>
            <a:r>
              <a:rPr lang="pl-PL" b="1">
                <a:latin typeface="Lato Black"/>
                <a:ea typeface="Lato"/>
                <a:cs typeface="Lato"/>
              </a:rPr>
              <a:t> zbiór danych </a:t>
            </a:r>
            <a:r>
              <a:rPr lang="pl-PL" b="1" err="1">
                <a:latin typeface="Lato Black"/>
                <a:ea typeface="Lato"/>
                <a:cs typeface="Lato"/>
              </a:rPr>
              <a:t>EGiB</a:t>
            </a:r>
            <a:r>
              <a:rPr lang="pl-PL" b="1">
                <a:latin typeface="Lato Black"/>
                <a:ea typeface="Lato"/>
                <a:cs typeface="Lato"/>
              </a:rPr>
              <a:t> i innych;</a:t>
            </a:r>
            <a:endParaRPr lang="pl-PL">
              <a:latin typeface="Lato Black"/>
              <a:ea typeface="Lato"/>
              <a:cs typeface="Lato"/>
            </a:endParaRPr>
          </a:p>
          <a:p>
            <a:pPr marL="742950" lvl="1" algn="just">
              <a:buFont typeface="Wingdings"/>
              <a:buChar char="ü"/>
            </a:pPr>
            <a:r>
              <a:rPr lang="pl-PL" b="1">
                <a:latin typeface="Lato Black"/>
                <a:ea typeface="Lato"/>
                <a:cs typeface="Lato"/>
              </a:rPr>
              <a:t> wypis oraz </a:t>
            </a:r>
            <a:r>
              <a:rPr lang="pl-PL" b="1" err="1">
                <a:latin typeface="Lato Black"/>
                <a:ea typeface="Lato"/>
                <a:cs typeface="Lato"/>
              </a:rPr>
              <a:t>wyrys</a:t>
            </a:r>
            <a:r>
              <a:rPr lang="pl-PL" b="1">
                <a:latin typeface="Lato Black"/>
                <a:ea typeface="Lato"/>
                <a:cs typeface="Lato"/>
              </a:rPr>
              <a:t> z ewidencji gruntów i budynków;</a:t>
            </a:r>
            <a:endParaRPr lang="pl-PL">
              <a:latin typeface="Lato Black"/>
              <a:ea typeface="Lato"/>
              <a:cs typeface="Lato"/>
            </a:endParaRPr>
          </a:p>
          <a:p>
            <a:pPr marL="742950" lvl="1" algn="just">
              <a:buFont typeface="Wingdings"/>
              <a:buChar char="ü"/>
            </a:pPr>
            <a:endParaRPr lang="pl-PL" b="1">
              <a:latin typeface="Lato Black"/>
              <a:ea typeface="Lato"/>
              <a:cs typeface="Lato"/>
            </a:endParaRPr>
          </a:p>
          <a:p>
            <a:pPr algn="just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każdy użytkownik otrzymuje indywidualne konto, dające możliwość przeglądania listy już złożonych wniosków wraz z etapami ich realizacji oraz historią płatności;</a:t>
            </a:r>
            <a:endParaRPr lang="pl-PL" b="1">
              <a:latin typeface="Lato Black"/>
              <a:ea typeface="Lato"/>
            </a:endParaRPr>
          </a:p>
          <a:p>
            <a:pPr algn="just">
              <a:buFont typeface="Arial"/>
              <a:buChar char="•"/>
            </a:pPr>
            <a:endParaRPr lang="pl-PL" b="1">
              <a:latin typeface="Lato Black"/>
              <a:ea typeface="Lato"/>
              <a:cs typeface="Lato"/>
            </a:endParaRPr>
          </a:p>
          <a:p>
            <a:pPr algn="just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po dokonaniu płatności istnieje możliwość pobrania zamówionych materiałów bezpośrednio z aplikacji.</a:t>
            </a:r>
            <a:endParaRPr lang="pl-PL" b="1">
              <a:latin typeface="Lato Black"/>
              <a:ea typeface="Lato"/>
            </a:endParaRPr>
          </a:p>
          <a:p>
            <a:pPr marL="285750" indent="-285750" algn="just">
              <a:buFont typeface="Arial"/>
              <a:buChar char="•"/>
            </a:pPr>
            <a:endParaRPr lang="pl-PL">
              <a:latin typeface="Lato Black"/>
              <a:ea typeface="Lato"/>
              <a:cs typeface="Lato"/>
            </a:endParaRPr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1415B532-BEE7-A114-7D36-DBAD66B85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6346" y="4858585"/>
            <a:ext cx="2808076" cy="1450977"/>
          </a:xfr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F5263DB1-C2BD-4974-FBB8-8CD8C595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015" y="1130964"/>
            <a:ext cx="2602899" cy="1585694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5400000">
            <a:off x="10204020" y="3577041"/>
            <a:ext cx="2032625" cy="30567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554F756-2F9D-40AC-9F6D-FBE48F9BBB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0340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25520" y="381247"/>
            <a:ext cx="9746017" cy="10198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i.Dok-</a:t>
            </a:r>
            <a:r>
              <a:rPr lang="pl-PL" altLang="pl-PL" sz="3200"/>
              <a:t>Udostępnianie dokumentów </a:t>
            </a:r>
            <a:br>
              <a:rPr lang="pl-PL" altLang="pl-PL" sz="3200"/>
            </a:br>
            <a:r>
              <a:rPr lang="pl-PL" altLang="pl-PL" sz="3200"/>
              <a:t>archiwalnych PZGiK</a:t>
            </a:r>
            <a:endParaRPr lang="pl-PL" altLang="pl-PL" sz="3200">
              <a:ea typeface="Lato Black"/>
              <a:cs typeface="Lato Black"/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23" y="1400242"/>
            <a:ext cx="7561495" cy="483423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nowa usługa świadczona za pośrednictwem aplikacji internetowej oraz aplikacji mobilnej zintegrowana z ZSOZ ECO;</a:t>
            </a:r>
            <a:endParaRPr 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usługa zapewnia dostęp do cyfrowych kopii materiałów archiwalnych; </a:t>
            </a:r>
            <a:endParaRPr 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umożliwia wyszukiwanie, przeglądanie i pobieranie dokumentów ze zbiorów materiałów archiwalnych oraz ich modyfikację przez podmioty realizujące zadania zlecone przez Wydział Geodezji;</a:t>
            </a:r>
            <a:endParaRPr lang="pl-PL" sz="17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b="1">
                <a:latin typeface="Lato Black"/>
                <a:ea typeface="Lato"/>
                <a:cs typeface="Lato"/>
              </a:rPr>
              <a:t>usługa umożliwia oznaczanie (indeksacja) w zeskanowanych materiałach PZGiK słów kluczowych, dołączanie zeskanowanych</a:t>
            </a:r>
            <a:br>
              <a:rPr lang="pl-PL" sz="1700" b="1">
                <a:latin typeface="Lato Black"/>
                <a:ea typeface="Lato"/>
                <a:cs typeface="Lato"/>
              </a:rPr>
            </a:br>
            <a:r>
              <a:rPr lang="pl-PL" sz="1700" b="1">
                <a:latin typeface="Lato Black"/>
                <a:ea typeface="Lato"/>
                <a:cs typeface="Lato"/>
              </a:rPr>
              <a:t>dokumentów, wprowadzanie metadanych i zasięgów geometrycznych dla materiałów zasobu na interaktywnej mapie.</a:t>
            </a:r>
            <a:endParaRPr lang="pl-PL" sz="1700" b="1">
              <a:latin typeface="Lato Black"/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1100">
              <a:ea typeface="Lato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00E60656-369F-2BC9-ACE0-298767D2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85" y="981515"/>
            <a:ext cx="1888082" cy="1135687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-16200000" flipV="1">
            <a:off x="10604080" y="1960080"/>
            <a:ext cx="1280771" cy="326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6" descr="Obraz zawierający tekst, znak&#10;&#10;Opis wygenerowany automatycznie">
            <a:extLst>
              <a:ext uri="{FF2B5EF4-FFF2-40B4-BE49-F238E27FC236}">
                <a16:creationId xmlns:a16="http://schemas.microsoft.com/office/drawing/2014/main" id="{86AFE26E-6C27-62D2-79D2-5E4B9A457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38" y="2801216"/>
            <a:ext cx="2083464" cy="1014660"/>
          </a:xfrm>
          <a:prstGeom prst="rect">
            <a:avLst/>
          </a:prstGeom>
        </p:spPr>
      </p:pic>
      <p:pic>
        <p:nvPicPr>
          <p:cNvPr id="2" name="Obraz 4" descr="Obraz zawierający tekst, wewnątrz, podłoże, półka&#10;&#10;Opis wygenerowany automatycznie">
            <a:extLst>
              <a:ext uri="{FF2B5EF4-FFF2-40B4-BE49-F238E27FC236}">
                <a16:creationId xmlns:a16="http://schemas.microsoft.com/office/drawing/2014/main" id="{CF3009A7-3826-6033-2256-173FA494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791" y="3888737"/>
            <a:ext cx="3739659" cy="2493106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C7B7BB4-95F0-4252-95EC-8F5EEAC4E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4692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3141" y="533583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i.Konto - </a:t>
            </a:r>
            <a:r>
              <a:rPr lang="pl-PL" altLang="pl-PL" sz="3200"/>
              <a:t>Konto użytkownika</a:t>
            </a:r>
            <a:endParaRPr lang="pl-PL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63" y="1240674"/>
            <a:ext cx="8030833" cy="517890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pozwala na założenie konta przez nowego użytkownika systemu oraz podgląd i edycję danych zalogowanego użytkownika;</a:t>
            </a:r>
            <a:endParaRPr lang="pl-PL" b="1">
              <a:latin typeface="Lato Black"/>
              <a:ea typeface="Lato"/>
            </a:endParaRPr>
          </a:p>
          <a:p>
            <a:pPr marL="0" indent="0" algn="just"/>
            <a:endParaRPr lang="pl-PL" b="1">
              <a:latin typeface="Lato Black"/>
              <a:ea typeface="Lato"/>
              <a:cs typeface="Lato"/>
            </a:endParaRPr>
          </a:p>
          <a:p>
            <a:pPr marL="285750" indent="-285750" algn="just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służy również przesyłaniu dokumentów niezbędnych w procesie weryfikacji uprawnień zawodowych i nadawania dostępów do poszczególnych e-Usług, generowania wniosku i oświadczenia wymaganego w procesie dostępu do SI UMK;</a:t>
            </a:r>
            <a:endParaRPr lang="pl-PL" b="1">
              <a:latin typeface="Lato Black"/>
              <a:ea typeface="Lato"/>
            </a:endParaRPr>
          </a:p>
          <a:p>
            <a:pPr marL="0" indent="0" algn="just"/>
            <a:endParaRPr lang="pl-PL" b="1">
              <a:latin typeface="Lato Black"/>
              <a:ea typeface="Lato"/>
              <a:cs typeface="Lato"/>
            </a:endParaRPr>
          </a:p>
          <a:p>
            <a:pPr marL="285750" indent="-285750" algn="just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pozwala obsłużyć także użytkowników uwierzytelnionych za pomocą Profilu Zaufanego;</a:t>
            </a:r>
            <a:endParaRPr lang="pl-PL" b="1">
              <a:latin typeface="Lato Black"/>
              <a:ea typeface="Lato"/>
            </a:endParaRPr>
          </a:p>
          <a:p>
            <a:pPr marL="0" indent="0" algn="just"/>
            <a:endParaRPr lang="pl-PL" b="1">
              <a:latin typeface="Lato Black"/>
              <a:ea typeface="Lato"/>
              <a:cs typeface="Lato"/>
            </a:endParaRPr>
          </a:p>
          <a:p>
            <a:pPr marL="285750" indent="-285750" algn="just">
              <a:buFont typeface="Arial"/>
              <a:buChar char="•"/>
            </a:pPr>
            <a:r>
              <a:rPr lang="pl-PL" b="1">
                <a:latin typeface="Lato Black"/>
                <a:ea typeface="Lato"/>
                <a:cs typeface="Lato"/>
              </a:rPr>
              <a:t>jednokrotne logowanie do wszystkich aplikacji internetowych z rodziny GEO-INFO, płynne przechodzenie między poszczególnymi aplikacjami bez konieczności ponownego uwierzytelniania się.  </a:t>
            </a:r>
            <a:endParaRPr lang="pl-PL" b="1">
              <a:latin typeface="Lato Black"/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sz="1600">
              <a:ea typeface="Lato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92C6804-3D07-4E93-97F1-AEDFE5F4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" t="3806" r="5219" b="9069"/>
          <a:stretch/>
        </p:blipFill>
        <p:spPr>
          <a:xfrm>
            <a:off x="8935040" y="4051399"/>
            <a:ext cx="2642821" cy="1334816"/>
          </a:xfrm>
          <a:prstGeom prst="rect">
            <a:avLst/>
          </a:prstGeom>
        </p:spPr>
      </p:pic>
      <p:pic>
        <p:nvPicPr>
          <p:cNvPr id="2" name="Obraz 3">
            <a:extLst>
              <a:ext uri="{FF2B5EF4-FFF2-40B4-BE49-F238E27FC236}">
                <a16:creationId xmlns:a16="http://schemas.microsoft.com/office/drawing/2014/main" id="{92D0FC4C-21F4-DC27-45C4-556550A5C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246" y="1482657"/>
            <a:ext cx="2225430" cy="1350401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5400000">
            <a:off x="10249808" y="3127288"/>
            <a:ext cx="1493852" cy="35333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70E8E60-FA1D-4ED9-9950-7771F18AC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1378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1">
            <a:extLst>
              <a:ext uri="{FF2B5EF4-FFF2-40B4-BE49-F238E27FC236}">
                <a16:creationId xmlns:a16="http://schemas.microsoft.com/office/drawing/2014/main" id="{CDFD5022-C8CE-48AB-A151-A825BFDA66B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2881" y="1500326"/>
            <a:ext cx="5586919" cy="49279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sz="1200">
                <a:ea typeface="Lato"/>
                <a:cs typeface="Lato"/>
              </a:rPr>
              <a:t>tzw. TARCZA ANTYKRYZYSOWA 4.0 - 24.06.2020 r. (Dz. U. z 2020 r. poz. 1086):</a:t>
            </a:r>
            <a:endParaRPr lang="en-US" sz="1200">
              <a:ea typeface="Lato"/>
              <a:cs typeface="Lato"/>
            </a:endParaRPr>
          </a:p>
          <a:p>
            <a:pPr marL="0" indent="0">
              <a:buNone/>
            </a:pPr>
            <a:r>
              <a:rPr lang="pl-PL" altLang="pl-PL" sz="1200">
                <a:ea typeface="Lato"/>
                <a:cs typeface="Lato"/>
              </a:rPr>
              <a:t>-</a:t>
            </a:r>
            <a:r>
              <a:rPr lang="pl-PL" altLang="pl-PL" sz="1200" b="1">
                <a:ea typeface="Lato"/>
                <a:cs typeface="Lato"/>
              </a:rPr>
              <a:t> możliwość poświadczenia za zgodność z oryginałem kopii dokumentów sporządzonych przez wykonawcę pracy geodezyjnej, które przekazywane są do </a:t>
            </a:r>
            <a:r>
              <a:rPr lang="pl-PL" altLang="pl-PL" sz="1200" b="1" err="1">
                <a:ea typeface="Lato"/>
                <a:cs typeface="Lato"/>
              </a:rPr>
              <a:t>PZGiK</a:t>
            </a:r>
            <a:r>
              <a:rPr lang="pl-PL" altLang="pl-PL" sz="1200" b="1">
                <a:ea typeface="Lato"/>
                <a:cs typeface="Lato"/>
              </a:rPr>
              <a:t> (poświadczenie z wykorzystaniem podpisu elektronicznego) 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- wprowadzenie oświadczenia wykonawcy pracy geodezyjnej o uzyskaniu pozytywnego protokołu weryfikacji na mapach do celów projektowych oraz mapach z inwentaryzacji powykonawczej obiektów budowlanych, które jest równoważne klauzuli urzędowej zamieszczanej na tych mapach przez Organy Służby Geodezyjnej i Kartograficznej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- możliwość zgłoszenia pracy geodezyjnej do 10 dni po rozpoczęciu prac geodezyjnych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- przekazywanie protokołów z weryfikacji prac geodezyjnych za pośrednictwem komunikacji elektronicznej (w Wydziale Geodezji z wykorzystaniem portalu i Geodeta)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- likwidacja opłat za udostępnianie danych z </a:t>
            </a:r>
            <a:r>
              <a:rPr lang="pl-PL" altLang="pl-PL" sz="1200" b="1" err="1">
                <a:ea typeface="Lato"/>
                <a:cs typeface="Lato"/>
              </a:rPr>
              <a:t>PZGiK</a:t>
            </a:r>
            <a:r>
              <a:rPr lang="pl-PL" altLang="pl-PL" sz="1200" b="1">
                <a:ea typeface="Lato"/>
                <a:cs typeface="Lato"/>
              </a:rPr>
              <a:t> w zakresie: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a) </a:t>
            </a:r>
            <a:r>
              <a:rPr lang="pl-PL" altLang="pl-PL" sz="1200" b="1" err="1">
                <a:ea typeface="Lato"/>
                <a:cs typeface="Lato"/>
              </a:rPr>
              <a:t>ortofotomapy</a:t>
            </a:r>
            <a:endParaRPr lang="pl-PL" altLang="pl-PL" sz="1200" b="1">
              <a:ea typeface="Lato"/>
              <a:cs typeface="Lato"/>
            </a:endParaRP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b) osnów geodezyjnych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c) działek ewidencyjnych (geometria oraz identyfikatory działek)</a:t>
            </a:r>
          </a:p>
          <a:p>
            <a:pPr marL="0" indent="0">
              <a:buNone/>
            </a:pPr>
            <a:r>
              <a:rPr lang="pl-PL" altLang="pl-PL" sz="1200" b="1">
                <a:ea typeface="Lato"/>
                <a:cs typeface="Lato"/>
              </a:rPr>
              <a:t>d) budynków (geometria, identyfikatory budynków oraz rodzaj budynku wg. Klasyfikacji Środków Trwałych)</a:t>
            </a:r>
          </a:p>
          <a:p>
            <a:pPr marL="0" indent="0">
              <a:buNone/>
            </a:pPr>
            <a:endParaRPr lang="pl-PL" sz="1000">
              <a:ea typeface="Lato"/>
              <a:cs typeface="Lato"/>
            </a:endParaRPr>
          </a:p>
          <a:p>
            <a:pPr marL="0" indent="0">
              <a:buNone/>
            </a:pPr>
            <a:endParaRPr lang="pl-PL" sz="1000">
              <a:ea typeface="Lato"/>
              <a:cs typeface="Lato"/>
            </a:endParaRPr>
          </a:p>
        </p:txBody>
      </p:sp>
      <p:sp>
        <p:nvSpPr>
          <p:cNvPr id="27651" name="Symbol zastępczy zawartości 2">
            <a:extLst>
              <a:ext uri="{FF2B5EF4-FFF2-40B4-BE49-F238E27FC236}">
                <a16:creationId xmlns:a16="http://schemas.microsoft.com/office/drawing/2014/main" id="{B7ABF43A-427A-4096-968B-18B20CE03FF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172200" y="1500326"/>
            <a:ext cx="5586918" cy="49279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sz="1100" b="1">
                <a:ea typeface="+mn-lt"/>
                <a:cs typeface="+mn-lt"/>
              </a:rPr>
              <a:t>Ustawa o zmianie ustawy – Prawo geodezyjne i kartograficzne oraz niektórych innych ustaw – 31.07.2020 r. (Dz.U. z 2020 poz. 782)</a:t>
            </a:r>
            <a:r>
              <a:rPr lang="pl-PL" sz="1100">
                <a:ea typeface="+mn-lt"/>
                <a:cs typeface="+mn-lt"/>
              </a:rPr>
              <a:t>:</a:t>
            </a:r>
          </a:p>
          <a:p>
            <a:pPr marL="0" indent="0">
              <a:buNone/>
            </a:pPr>
            <a:r>
              <a:rPr lang="pl-PL" sz="1100">
                <a:ea typeface="+mn-lt"/>
                <a:cs typeface="+mn-lt"/>
              </a:rPr>
              <a:t>- wprowadzenie do prawa geodezyjnego i kartograficznego na stałe regulacji prawnych wprowadzonych wcześniej tarczą antykryzysową 4.0 (w zakresie zgłoszeń prac geodezyjnych po zakończeniu stanu epidemii, wykonawca pracy będzie miał możliwość dokonania zgłoszenia do 5 dni po rozpoczęciu prac geodezyjnych)</a:t>
            </a:r>
            <a:endParaRPr lang="pl-PL" sz="1100"/>
          </a:p>
          <a:p>
            <a:pPr marL="0" indent="0">
              <a:buNone/>
            </a:pPr>
            <a:r>
              <a:rPr lang="pl-PL" sz="1100" b="1">
                <a:ea typeface="+mn-lt"/>
                <a:cs typeface="+mn-lt"/>
              </a:rPr>
              <a:t>Rozporządzenie Ministra Rozwoju z dnia 18 sierpnia 2020 r. w sprawie standardów technicznych wykonywania geodezyjnych pomiarów sytuacyjnych i wysokościowych oraz opracowywania i przekazywania wyników tych pomiarów do państwowego zasobu geodezyjnego i kartograficznego – 22.08.2020 r. (Dz. U. z 2020 r. poz. 1429</a:t>
            </a:r>
            <a:r>
              <a:rPr lang="pl-PL" sz="1100">
                <a:ea typeface="+mn-lt"/>
                <a:cs typeface="+mn-lt"/>
              </a:rPr>
              <a:t>):</a:t>
            </a:r>
            <a:endParaRPr lang="en-US" sz="1100">
              <a:ea typeface="Lato"/>
              <a:cs typeface="Lato"/>
            </a:endParaRPr>
          </a:p>
          <a:p>
            <a:pPr marL="0" indent="0">
              <a:buNone/>
            </a:pPr>
            <a:r>
              <a:rPr lang="pl-PL" sz="1100">
                <a:ea typeface="Lato"/>
                <a:cs typeface="Lato"/>
              </a:rPr>
              <a:t>- ograniczenie obligatoryjnej zawartości operatów technicznych przekazywanych do </a:t>
            </a:r>
            <a:r>
              <a:rPr lang="pl-PL" sz="1100" err="1">
                <a:ea typeface="Lato"/>
                <a:cs typeface="Lato"/>
              </a:rPr>
              <a:t>PZGiK</a:t>
            </a:r>
            <a:endParaRPr lang="pl-PL" sz="1100">
              <a:ea typeface="Lato"/>
              <a:cs typeface="Lato"/>
            </a:endParaRPr>
          </a:p>
          <a:p>
            <a:pPr marL="0" indent="0">
              <a:buNone/>
            </a:pPr>
            <a:r>
              <a:rPr lang="pl-PL" sz="1100">
                <a:ea typeface="Lato"/>
                <a:cs typeface="Lato"/>
              </a:rPr>
              <a:t>- wprowadzenie operatu elektronicznego w formacie </a:t>
            </a:r>
            <a:r>
              <a:rPr lang="pl-PL" sz="1100" err="1">
                <a:ea typeface="Lato"/>
                <a:cs typeface="Lato"/>
              </a:rPr>
              <a:t>wielostronnicowego</a:t>
            </a:r>
            <a:r>
              <a:rPr lang="pl-PL" sz="1100">
                <a:ea typeface="Lato"/>
                <a:cs typeface="Lato"/>
              </a:rPr>
              <a:t> dokumentu PDF (przepis przejściowy dopuszczał stosowanie operatów analogowych do końca 2021 r.)</a:t>
            </a:r>
          </a:p>
          <a:p>
            <a:pPr marL="0" indent="0">
              <a:buNone/>
            </a:pPr>
            <a:r>
              <a:rPr lang="pl-PL" sz="1100">
                <a:ea typeface="Lato"/>
                <a:cs typeface="Lato"/>
              </a:rPr>
              <a:t>- wprowadzenie podpisu elektronicznego Kierownika Pracy Geodezyjnej na operatach elektronicznych (możliwość wykorzystania podpisu kwalifikowanego, osobistego lub zaufanego)</a:t>
            </a:r>
          </a:p>
          <a:p>
            <a:pPr>
              <a:buNone/>
            </a:pPr>
            <a:r>
              <a:rPr lang="pl-PL" sz="1100" b="1">
                <a:ea typeface="+mn-lt"/>
                <a:cs typeface="+mn-lt"/>
              </a:rPr>
              <a:t>Rozporządzenie Ministra Rozwoju, Pracy i Technologii z dnia 2 kwietnia 2021 r. w sprawie organizacji i trybu prowadzenia państwowego zasobu geodezyjnego i kartograficznego – 31.05.2021 r. (Dz. U. z 2021 r. poz. 820):</a:t>
            </a:r>
            <a:endParaRPr lang="pl-PL" sz="1100" b="1">
              <a:ea typeface="Lato"/>
              <a:cs typeface="Lato"/>
            </a:endParaRPr>
          </a:p>
          <a:p>
            <a:pPr>
              <a:buNone/>
            </a:pPr>
            <a:r>
              <a:rPr lang="pl-PL" sz="1100">
                <a:ea typeface="Lato"/>
                <a:cs typeface="Lato"/>
              </a:rPr>
              <a:t>- wprowadzenie klauzuli urzędowej dla dokumentów elektronicznych w postaci kwalifikowanego podpisu elektronicznego osoby reprezentującej organ prowadzący państwowy zasób albo kwalifikowanej pieczęci elektronicznej tego organu.  </a:t>
            </a:r>
            <a:endParaRPr lang="pl-PL" sz="1100" b="1">
              <a:ea typeface="Lato"/>
              <a:cs typeface="Lato"/>
            </a:endParaRPr>
          </a:p>
          <a:p>
            <a:pPr marL="0" indent="0">
              <a:buNone/>
            </a:pPr>
            <a:endParaRPr lang="pl-PL" sz="1000">
              <a:ea typeface="Lato"/>
              <a:cs typeface="Lato"/>
            </a:endParaRPr>
          </a:p>
        </p:txBody>
      </p:sp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62814" y="429740"/>
            <a:ext cx="9007136" cy="11504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/>
              <a:t>Regulacje prawne – zmiana przepisów </a:t>
            </a:r>
            <a:br>
              <a:rPr lang="pl-PL" altLang="pl-PL"/>
            </a:br>
            <a:r>
              <a:rPr lang="pl-PL" altLang="pl-PL"/>
              <a:t>w okresie pandemii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0D64A28-86D3-4E44-B3FA-26AEFD3C2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811DB9-6B38-4F05-8D66-0530916D8A6F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628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01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D687FEA-BBE9-47E3-9C99-A77838F65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537" y="5003162"/>
            <a:ext cx="7362825" cy="11950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2FCABB5-FDEF-4CBB-A192-97BF95218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" y="1887006"/>
            <a:ext cx="10782300" cy="237172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ACC7911-C7D4-41BD-A95F-EC50973DD7F2}"/>
              </a:ext>
            </a:extLst>
          </p:cNvPr>
          <p:cNvSpPr/>
          <p:nvPr/>
        </p:nvSpPr>
        <p:spPr>
          <a:xfrm>
            <a:off x="718268" y="979989"/>
            <a:ext cx="10717364" cy="418576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pl-PL">
                <a:solidFill>
                  <a:srgbClr val="0063AF"/>
                </a:solidFill>
                <a:latin typeface="+mj-lt"/>
                <a:cs typeface="Arial"/>
              </a:rPr>
              <a:t>Dzięki uruchomieniu portalu ECO i usług do obsługi zgłoszeń prac geodezyjnych, wniosków dla rzeczoznawców majątkowych, komorników sądowych, znacząco skrócił się czas trwania obsługi realizacji i ilość rejestrowanych wniosków poprzez e-usługi:</a:t>
            </a:r>
            <a:endParaRPr lang="en-US"/>
          </a:p>
          <a:p>
            <a:pPr marL="285750" lvl="0" indent="-285750">
              <a:buFontTx/>
              <a:buChar char="-"/>
            </a:pPr>
            <a:endParaRPr lang="pl-PL">
              <a:solidFill>
                <a:srgbClr val="0063AF"/>
              </a:solidFill>
              <a:latin typeface="+mj-lt"/>
            </a:endParaRPr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pPr marL="285750" lvl="0" indent="-285750">
              <a:buFontTx/>
              <a:buChar char="-"/>
            </a:pPr>
            <a:endParaRPr lang="pl-PL"/>
          </a:p>
          <a:p>
            <a:endParaRPr lang="pl-PL">
              <a:solidFill>
                <a:srgbClr val="0063AF"/>
              </a:solidFill>
              <a:latin typeface="+mj-lt"/>
              <a:cs typeface="Arial"/>
            </a:endParaRPr>
          </a:p>
          <a:p>
            <a:r>
              <a:rPr lang="pl-PL">
                <a:solidFill>
                  <a:srgbClr val="0063AF"/>
                </a:solidFill>
                <a:latin typeface="+mj-lt"/>
                <a:cs typeface="Arial"/>
              </a:rPr>
              <a:t>Wdrożone e-usługi umożliwiają na bieżąco śledzenie realizacji spraw, dodatkowo umożliwiono możliwość śledzenia/sprawdzenia sprawy dokumentu poprzez strefę bez logowania na portalu ECO:</a:t>
            </a:r>
            <a:endParaRPr lang="pl-PL">
              <a:solidFill>
                <a:srgbClr val="0063AF"/>
              </a:solidFill>
              <a:latin typeface="+mj-lt"/>
              <a:ea typeface="Lato Black"/>
              <a:cs typeface="Arial"/>
            </a:endParaRPr>
          </a:p>
          <a:p>
            <a:pPr>
              <a:spcAft>
                <a:spcPts val="800"/>
              </a:spcAft>
            </a:pPr>
            <a:endParaRPr lang="pl-PL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10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47" y="225694"/>
            <a:ext cx="12124100" cy="682027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ACC7911-C7D4-41BD-A95F-EC50973DD7F2}"/>
              </a:ext>
            </a:extLst>
          </p:cNvPr>
          <p:cNvSpPr/>
          <p:nvPr/>
        </p:nvSpPr>
        <p:spPr>
          <a:xfrm>
            <a:off x="441666" y="3991579"/>
            <a:ext cx="10888814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>
                <a:solidFill>
                  <a:srgbClr val="0063AF"/>
                </a:solidFill>
                <a:latin typeface="+mj-lt"/>
                <a:cs typeface="Arial"/>
              </a:rPr>
              <a:t>	</a:t>
            </a:r>
            <a:endParaRPr lang="pl-PL"/>
          </a:p>
          <a:p>
            <a:r>
              <a:rPr lang="pl-PL">
                <a:solidFill>
                  <a:srgbClr val="0063AF"/>
                </a:solidFill>
                <a:latin typeface="+mj-lt"/>
                <a:ea typeface="Lato Black"/>
                <a:cs typeface="Lato Black"/>
              </a:rPr>
              <a:t>Uruchomienie nowych e-usług na portalu ECO dla:</a:t>
            </a:r>
            <a:endParaRPr lang="pl-PL">
              <a:solidFill>
                <a:srgbClr val="0063AF"/>
              </a:solidFill>
              <a:ea typeface="Lato" panose="020F0502020204030203" pitchFamily="34" charset="-18"/>
            </a:endParaRPr>
          </a:p>
          <a:p>
            <a:endParaRPr lang="pl-PL">
              <a:solidFill>
                <a:srgbClr val="0063AF"/>
              </a:solidFill>
              <a:latin typeface="+mj-lt"/>
              <a:ea typeface="Lato Black"/>
              <a:cs typeface="Lato Black"/>
            </a:endParaRPr>
          </a:p>
          <a:p>
            <a:r>
              <a:rPr lang="pl-PL">
                <a:solidFill>
                  <a:srgbClr val="0063AF"/>
                </a:solidFill>
                <a:latin typeface="+mj-lt"/>
                <a:ea typeface="Lato Black"/>
                <a:cs typeface="Lato Black"/>
              </a:rPr>
              <a:t>- przesyłania wyników prac geodezyjnych (operatów technicznych), </a:t>
            </a:r>
            <a:endParaRPr lang="pl-PL">
              <a:solidFill>
                <a:srgbClr val="0063AF"/>
              </a:solidFill>
              <a:ea typeface="Lato" panose="020F0502020204030203" pitchFamily="34" charset="-18"/>
            </a:endParaRPr>
          </a:p>
          <a:p>
            <a:r>
              <a:rPr lang="pl-PL">
                <a:solidFill>
                  <a:srgbClr val="0063AF"/>
                </a:solidFill>
                <a:latin typeface="+mj-lt"/>
                <a:ea typeface="Lato Black"/>
                <a:cs typeface="Lato Black"/>
              </a:rPr>
              <a:t>- obsługi narad koordynacyjnych, </a:t>
            </a:r>
            <a:endParaRPr lang="pl-PL">
              <a:solidFill>
                <a:srgbClr val="0063AF"/>
              </a:solidFill>
              <a:ea typeface="Lato" panose="020F0502020204030203" pitchFamily="34" charset="-18"/>
            </a:endParaRPr>
          </a:p>
          <a:p>
            <a:r>
              <a:rPr lang="pl-PL">
                <a:solidFill>
                  <a:srgbClr val="0063AF"/>
                </a:solidFill>
                <a:latin typeface="+mj-lt"/>
                <a:ea typeface="Lato Black"/>
                <a:cs typeface="Lato Black"/>
              </a:rPr>
              <a:t>znacząco skróciło czas trwania  obsługi wpływającej dokumentacji i realizacji wniosków. </a:t>
            </a:r>
            <a:endParaRPr lang="pl-PL">
              <a:ea typeface="Lato" panose="020F0502020204030203" pitchFamily="34" charset="-18"/>
            </a:endParaRPr>
          </a:p>
        </p:txBody>
      </p:sp>
      <p:pic>
        <p:nvPicPr>
          <p:cNvPr id="4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BECA8A8B-555E-253A-4723-7CDB7A322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2" y="2477135"/>
            <a:ext cx="10760074" cy="1448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9F6D2-5A98-5FB3-BD13-80F57BFDB0F5}"/>
              </a:ext>
            </a:extLst>
          </p:cNvPr>
          <p:cNvSpPr txBox="1"/>
          <p:nvPr/>
        </p:nvSpPr>
        <p:spPr>
          <a:xfrm>
            <a:off x="752475" y="1428750"/>
            <a:ext cx="10972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 b="1">
                <a:latin typeface="Lato Black"/>
                <a:ea typeface="Lato"/>
                <a:cs typeface="Arial"/>
              </a:rPr>
              <a:t>Wpływ pandemii na rozwój  usług elektronicznych </a:t>
            </a:r>
          </a:p>
        </p:txBody>
      </p:sp>
    </p:spTree>
    <p:extLst>
      <p:ext uri="{BB962C8B-B14F-4D97-AF65-F5344CB8AC3E}">
        <p14:creationId xmlns:p14="http://schemas.microsoft.com/office/powerpoint/2010/main" val="2469389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ymbol zastępczy obrazu 5">
            <a:extLst>
              <a:ext uri="{FF2B5EF4-FFF2-40B4-BE49-F238E27FC236}">
                <a16:creationId xmlns:a16="http://schemas.microsoft.com/office/drawing/2014/main" id="{06C95863-32CA-4990-B637-2239397E10C1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5382"/>
          <a:stretch>
            <a:fillRect/>
          </a:stretch>
        </p:blipFill>
        <p:spPr bwMode="auto">
          <a:xfrm>
            <a:off x="0" y="0"/>
            <a:ext cx="4079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Symbol zastępczy obrazu 7">
            <a:extLst>
              <a:ext uri="{FF2B5EF4-FFF2-40B4-BE49-F238E27FC236}">
                <a16:creationId xmlns:a16="http://schemas.microsoft.com/office/drawing/2014/main" id="{B2156C20-1E02-4C84-9324-54BB02041B3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" y="-30079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ytuł 1">
            <a:extLst>
              <a:ext uri="{FF2B5EF4-FFF2-40B4-BE49-F238E27FC236}">
                <a16:creationId xmlns:a16="http://schemas.microsoft.com/office/drawing/2014/main" id="{8F28943D-87FD-43C9-9122-A88CAE50A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04019" y="730092"/>
            <a:ext cx="7499016" cy="9096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altLang="pl-PL" sz="4000">
                <a:solidFill>
                  <a:schemeClr val="tx1"/>
                </a:solidFill>
                <a:ea typeface="Lato Black"/>
                <a:cs typeface="Lato Black"/>
              </a:rPr>
              <a:t>Linki do informacji z zakresu Geodezji i MSIP</a:t>
            </a:r>
            <a:endParaRPr lang="pl-PL"/>
          </a:p>
        </p:txBody>
      </p:sp>
      <p:sp>
        <p:nvSpPr>
          <p:cNvPr id="24581" name="Symbol zastępczy zawartości 2">
            <a:extLst>
              <a:ext uri="{FF2B5EF4-FFF2-40B4-BE49-F238E27FC236}">
                <a16:creationId xmlns:a16="http://schemas.microsoft.com/office/drawing/2014/main" id="{5E6ED8CD-B41F-4122-A700-5A9AB2A24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427" y="1979620"/>
            <a:ext cx="7856801" cy="450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altLang="pl-PL" sz="2200">
                <a:latin typeface="Lato"/>
                <a:ea typeface="Lato"/>
                <a:cs typeface="Arial"/>
              </a:rPr>
              <a:t>Portal MSIP Obserwatorium: </a:t>
            </a:r>
            <a:r>
              <a:rPr lang="pl-PL" altLang="pl-PL" sz="1400">
                <a:latin typeface="Lato"/>
                <a:ea typeface="Lato"/>
                <a:cs typeface="Arial"/>
              </a:rPr>
              <a:t>https://msip.krakow.pl</a:t>
            </a:r>
            <a:endParaRPr lang="pl-PL" altLang="pl-PL" sz="1400">
              <a:ea typeface="Lato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altLang="pl-PL" sz="2200">
                <a:latin typeface="Lato"/>
                <a:ea typeface="Lato"/>
                <a:cs typeface="Arial"/>
              </a:rPr>
              <a:t>BIP Kraków-Geodezja i MSIP: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>
                <a:latin typeface="Lato"/>
                <a:ea typeface="Lato"/>
                <a:cs typeface="Lato"/>
              </a:rPr>
              <a:t>https://www.bip.krakow.pl/?bip_id =1&amp;mmi=1226</a:t>
            </a:r>
            <a:r>
              <a:rPr lang="pl-PL" sz="1200">
                <a:latin typeface="Lato"/>
                <a:ea typeface="Lato"/>
                <a:cs typeface="Lato"/>
              </a:rPr>
              <a:t>5</a:t>
            </a:r>
            <a:endParaRPr lang="pl-PL">
              <a:ea typeface="Lato" panose="020F0502020204030203" pitchFamily="34" charset="-18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altLang="pl-PL" sz="2200">
                <a:latin typeface="Lato"/>
                <a:ea typeface="Lato"/>
                <a:cs typeface="Arial"/>
              </a:rPr>
              <a:t>Kraków w liczbach:  </a:t>
            </a:r>
            <a:r>
              <a:rPr lang="pl-PL" sz="1400">
                <a:latin typeface="Lato"/>
                <a:ea typeface="Lato"/>
                <a:cs typeface="Lato"/>
              </a:rPr>
              <a:t>https://www.krakow.pl/biznes/1140,artykul,liczby_o_krakowie.html</a:t>
            </a:r>
            <a:endParaRPr lang="pl-PL" altLang="pl-PL" sz="1400">
              <a:latin typeface="Lato"/>
              <a:ea typeface="Lato"/>
              <a:cs typeface="Arial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200" err="1">
                <a:latin typeface="Lato"/>
                <a:ea typeface="Lato"/>
                <a:cs typeface="Lato"/>
              </a:rPr>
              <a:t>Geoportal</a:t>
            </a:r>
            <a:r>
              <a:rPr lang="pl-PL" sz="2200">
                <a:latin typeface="Lato"/>
                <a:ea typeface="Lato"/>
                <a:cs typeface="Lato"/>
              </a:rPr>
              <a:t> Małopolski: </a:t>
            </a:r>
            <a:r>
              <a:rPr lang="pl-PL" sz="1400">
                <a:latin typeface="Lato"/>
                <a:ea typeface="Lato"/>
                <a:cs typeface="Lato"/>
              </a:rPr>
              <a:t>https://miip.geomalopolska.pl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altLang="pl-PL" sz="2200">
                <a:latin typeface="Lato"/>
                <a:ea typeface="Lato"/>
                <a:cs typeface="Arial"/>
              </a:rPr>
              <a:t>Geoportal Krajowy: </a:t>
            </a:r>
            <a:r>
              <a:rPr lang="pl-PL" sz="1400">
                <a:latin typeface="Lato"/>
                <a:ea typeface="Lato"/>
                <a:cs typeface="Lato"/>
              </a:rPr>
              <a:t>https://www.geoportal.gov.pl</a:t>
            </a:r>
            <a:endParaRPr lang="pl-PL" sz="1400">
              <a:ea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5093" y="446471"/>
            <a:ext cx="8934856" cy="774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>
                <a:ea typeface="Lato Black"/>
                <a:cs typeface="Lato Black"/>
              </a:rPr>
              <a:t>Portal MSIP Obserwatorium źródłem informacji</a:t>
            </a:r>
            <a:endParaRPr lang="pl-PL" altLang="pl-PL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EDF3FFD2-0919-1D55-43EC-CCB5E6B3B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63189" y="1523390"/>
            <a:ext cx="8655853" cy="4761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3B8E183-B916-4974-98BD-D72466B5D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4AB94461-79F3-4793-9D6D-EF521DE1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989" y="734560"/>
            <a:ext cx="9378327" cy="6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r>
              <a:rPr lang="pl-PL" sz="3200"/>
              <a:t>Statystyka złożonych dokumentów w 2021 roku</a:t>
            </a:r>
            <a:endParaRPr lang="pl-PL" altLang="pl-PL" sz="3200"/>
          </a:p>
        </p:txBody>
      </p:sp>
      <p:pic>
        <p:nvPicPr>
          <p:cNvPr id="6" name="Obraz 6" descr="Obraz zawierający tekst, powielacz, sterta&#10;&#10;Opis wygenerowany automatycznie">
            <a:extLst>
              <a:ext uri="{FF2B5EF4-FFF2-40B4-BE49-F238E27FC236}">
                <a16:creationId xmlns:a16="http://schemas.microsoft.com/office/drawing/2014/main" id="{52F27BF4-824C-1C6F-B3DB-0ABA3797A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299" y="3232260"/>
            <a:ext cx="5615352" cy="3192863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DAC37B5-2717-6A06-2782-C52B31E0C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179887"/>
              </p:ext>
            </p:extLst>
          </p:nvPr>
        </p:nvGraphicFramePr>
        <p:xfrm>
          <a:off x="488830" y="1337094"/>
          <a:ext cx="5695599" cy="5032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455">
                  <a:extLst>
                    <a:ext uri="{9D8B030D-6E8A-4147-A177-3AD203B41FA5}">
                      <a16:colId xmlns:a16="http://schemas.microsoft.com/office/drawing/2014/main" val="1035613439"/>
                    </a:ext>
                  </a:extLst>
                </a:gridCol>
                <a:gridCol w="1717144">
                  <a:extLst>
                    <a:ext uri="{9D8B030D-6E8A-4147-A177-3AD203B41FA5}">
                      <a16:colId xmlns:a16="http://schemas.microsoft.com/office/drawing/2014/main" val="3278586239"/>
                    </a:ext>
                  </a:extLst>
                </a:gridCol>
              </a:tblGrid>
              <a:tr h="678204"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>
                          <a:effectLst/>
                        </a:rPr>
                        <a:t>​</a:t>
                      </a:r>
                    </a:p>
                    <a:p>
                      <a:pPr algn="ctr" rtl="0" fontAlgn="base"/>
                      <a:endParaRPr lang="pl-PL">
                        <a:effectLst/>
                      </a:endParaRP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>
                          <a:effectLst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l-PL">
                          <a:effectLst/>
                        </a:rPr>
                        <a:t>ilość​</a:t>
                      </a:r>
                      <a:endParaRPr lang="pl-PL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306138"/>
                  </a:ext>
                </a:extLst>
              </a:tr>
              <a:tr h="42387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dokumentów​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321 750​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568751"/>
                  </a:ext>
                </a:extLst>
              </a:tr>
              <a:tr h="1229245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wniosków o udostępnienie danych z </a:t>
                      </a:r>
                      <a:r>
                        <a:rPr lang="pl-PL" sz="2000" err="1">
                          <a:effectLst/>
                          <a:latin typeface="Lato Black"/>
                        </a:rPr>
                        <a:t>PZGiK</a:t>
                      </a:r>
                      <a:r>
                        <a:rPr lang="pl-PL" sz="2000">
                          <a:effectLst/>
                          <a:latin typeface="Lato Black"/>
                        </a:rPr>
                        <a:t>, ​</a:t>
                      </a:r>
                    </a:p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23 407​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331344"/>
                  </a:ext>
                </a:extLst>
              </a:tr>
              <a:tr h="42387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zgłoszeń prac geodezyjnych​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11 838​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373159"/>
                  </a:ext>
                </a:extLst>
              </a:tr>
              <a:tr h="423876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operatów technicznych,​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11 208​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004511"/>
                  </a:ext>
                </a:extLst>
              </a:tr>
              <a:tr h="953725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wniosków o uzgodnienie projektowanych 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2000">
                          <a:effectLst/>
                          <a:latin typeface="Lato Black"/>
                        </a:rPr>
                        <a:t>sieci uzbrojenia terenu​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3 008​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99939"/>
                  </a:ext>
                </a:extLst>
              </a:tr>
              <a:tr h="847755"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aktualizacji baz </a:t>
                      </a:r>
                      <a:r>
                        <a:rPr lang="pl-PL" sz="2000" err="1">
                          <a:effectLst/>
                          <a:latin typeface="Lato Black"/>
                        </a:rPr>
                        <a:t>PZGiK</a:t>
                      </a:r>
                      <a:r>
                        <a:rPr lang="pl-PL" sz="2000">
                          <a:effectLst/>
                          <a:latin typeface="Lato Black"/>
                        </a:rPr>
                        <a:t>​​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331 742​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377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0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66537" y="569116"/>
            <a:ext cx="9051123" cy="627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dirty="0">
                <a:ea typeface="Lato Black"/>
                <a:cs typeface="Lato Black"/>
              </a:rPr>
              <a:t>Portal dla Architektów i Planistów</a:t>
            </a:r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D201DE3-1236-4612-8FF9-0BA256128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43B7BC-BE36-45E0-94AF-E04761AAE9A5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C2D8933F-F36F-D426-172B-4EC7E20FA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797" y="1326085"/>
            <a:ext cx="9348885" cy="5033619"/>
          </a:xfrm>
        </p:spPr>
      </p:pic>
      <p:pic>
        <p:nvPicPr>
          <p:cNvPr id="9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9B1D1AAB-2B7E-AC65-EFD9-26FEC2EBC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993" y="1600234"/>
            <a:ext cx="3078145" cy="27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0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ytuł 3">
            <a:extLst>
              <a:ext uri="{FF2B5EF4-FFF2-40B4-BE49-F238E27FC236}">
                <a16:creationId xmlns:a16="http://schemas.microsoft.com/office/drawing/2014/main" id="{C2E9C185-AA8B-440A-9E39-93501FAA8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08075"/>
            <a:ext cx="10515600" cy="1137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>
                <a:ea typeface="Lato Black"/>
                <a:cs typeface="Lato Black"/>
              </a:rPr>
              <a:t>Statystyka wejść na portal MSIP</a:t>
            </a:r>
            <a:endParaRPr lang="pl-PL">
              <a:ea typeface="+mj-lt"/>
              <a:cs typeface="+mj-lt"/>
            </a:endParaRPr>
          </a:p>
          <a:p>
            <a:endParaRPr lang="pl-PL" altLang="pl-PL">
              <a:ea typeface="Lato Black"/>
              <a:cs typeface="Lato Black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1D51F1D-257E-48D3-A455-8B79198F4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811DB9-6B38-4F05-8D66-0530916D8A6F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7C6FC4A6-A34E-B24A-B36A-B26B9EA614B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7901647"/>
              </p:ext>
            </p:extLst>
          </p:nvPr>
        </p:nvGraphicFramePr>
        <p:xfrm>
          <a:off x="462063" y="3202021"/>
          <a:ext cx="6050445" cy="263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396">
                  <a:extLst>
                    <a:ext uri="{9D8B030D-6E8A-4147-A177-3AD203B41FA5}">
                      <a16:colId xmlns:a16="http://schemas.microsoft.com/office/drawing/2014/main" val="3245841927"/>
                    </a:ext>
                  </a:extLst>
                </a:gridCol>
                <a:gridCol w="1337984">
                  <a:extLst>
                    <a:ext uri="{9D8B030D-6E8A-4147-A177-3AD203B41FA5}">
                      <a16:colId xmlns:a16="http://schemas.microsoft.com/office/drawing/2014/main" val="1622547764"/>
                    </a:ext>
                  </a:extLst>
                </a:gridCol>
                <a:gridCol w="1317079">
                  <a:extLst>
                    <a:ext uri="{9D8B030D-6E8A-4147-A177-3AD203B41FA5}">
                      <a16:colId xmlns:a16="http://schemas.microsoft.com/office/drawing/2014/main" val="824489509"/>
                    </a:ext>
                  </a:extLst>
                </a:gridCol>
                <a:gridCol w="1147986">
                  <a:extLst>
                    <a:ext uri="{9D8B030D-6E8A-4147-A177-3AD203B41FA5}">
                      <a16:colId xmlns:a16="http://schemas.microsoft.com/office/drawing/2014/main" val="85561128"/>
                    </a:ext>
                  </a:extLst>
                </a:gridCol>
              </a:tblGrid>
              <a:tr h="658805">
                <a:tc>
                  <a:txBody>
                    <a:bodyPr/>
                    <a:lstStyle/>
                    <a:p>
                      <a:pPr algn="ctr" fontAlgn="base"/>
                      <a:endParaRPr lang="pl-PL">
                        <a:effectLst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2019​</a:t>
                      </a:r>
                      <a:endParaRPr lang="pl-PL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2020​</a:t>
                      </a:r>
                      <a:endParaRPr lang="pl-PL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2021​</a:t>
                      </a:r>
                      <a:endParaRPr lang="pl-PL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226997"/>
                  </a:ext>
                </a:extLst>
              </a:tr>
              <a:tr h="658805"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Sesje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>
                          <a:effectLst/>
                        </a:rPr>
                        <a:t>299 533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399 899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369 463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307677"/>
                  </a:ext>
                </a:extLst>
              </a:tr>
              <a:tr h="658805"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użytkownicy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74 588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108 679​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90 376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9639787"/>
                  </a:ext>
                </a:extLst>
              </a:tr>
              <a:tr h="658805"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Odsłony portalu</a:t>
                      </a:r>
                      <a:endParaRPr lang="pl-PL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528 525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513 317​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>
                          <a:effectLst/>
                        </a:rPr>
                        <a:t>488 583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222918"/>
                  </a:ext>
                </a:extLst>
              </a:tr>
            </a:tbl>
          </a:graphicData>
        </a:graphic>
      </p:graphicFrame>
      <p:pic>
        <p:nvPicPr>
          <p:cNvPr id="11" name="Obraz 11">
            <a:extLst>
              <a:ext uri="{FF2B5EF4-FFF2-40B4-BE49-F238E27FC236}">
                <a16:creationId xmlns:a16="http://schemas.microsoft.com/office/drawing/2014/main" id="{F121D8E7-D2EC-5D6F-4C2A-FB56F684FF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7519" y="2579828"/>
            <a:ext cx="5181600" cy="3431268"/>
          </a:xfrm>
        </p:spPr>
      </p:pic>
    </p:spTree>
    <p:extLst>
      <p:ext uri="{BB962C8B-B14F-4D97-AF65-F5344CB8AC3E}">
        <p14:creationId xmlns:p14="http://schemas.microsoft.com/office/powerpoint/2010/main" val="237790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45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DC831E1-3D96-FD43-B816-0BA787DEDDDB}"/>
              </a:ext>
            </a:extLst>
          </p:cNvPr>
          <p:cNvSpPr txBox="1"/>
          <p:nvPr/>
        </p:nvSpPr>
        <p:spPr>
          <a:xfrm>
            <a:off x="2806894" y="403698"/>
            <a:ext cx="831413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>
                <a:latin typeface="Lato Black"/>
                <a:ea typeface="Lato Black"/>
                <a:cs typeface="Lato Black"/>
              </a:rPr>
              <a:t>Usługa on-line pobierania otwartych danych z portalu </a:t>
            </a:r>
            <a:r>
              <a:rPr lang="pl-PL" sz="2800" err="1">
                <a:latin typeface="Lato Black"/>
                <a:ea typeface="Lato Black"/>
                <a:cs typeface="Lato Black"/>
              </a:rPr>
              <a:t>Msip</a:t>
            </a:r>
            <a:r>
              <a:rPr lang="pl-PL" sz="2800">
                <a:latin typeface="Lato Black"/>
                <a:ea typeface="Lato Black"/>
                <a:cs typeface="Lato Black"/>
              </a:rPr>
              <a:t> Obserwatorium</a:t>
            </a:r>
            <a:endParaRPr lang="pl-PL" sz="2800">
              <a:ea typeface="Lato"/>
            </a:endParaRP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464D2520-FA65-942F-EDB5-0BB8AEBA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32" y="1352172"/>
            <a:ext cx="2743200" cy="1086665"/>
          </a:xfrm>
          <a:prstGeom prst="rect">
            <a:avLst/>
          </a:prstGeom>
        </p:spPr>
      </p:pic>
      <p:pic>
        <p:nvPicPr>
          <p:cNvPr id="45" name="Obraz 45" descr="Obraz zawierający mapa&#10;&#10;Opis wygenerowany automatycznie">
            <a:extLst>
              <a:ext uri="{FF2B5EF4-FFF2-40B4-BE49-F238E27FC236}">
                <a16:creationId xmlns:a16="http://schemas.microsoft.com/office/drawing/2014/main" id="{4D99F5AE-154C-2122-8BA1-622C50ABE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972" y="2650583"/>
            <a:ext cx="6640285" cy="3679548"/>
          </a:xfrm>
          <a:prstGeom prst="rect">
            <a:avLst/>
          </a:prstGeom>
        </p:spPr>
      </p:pic>
      <p:graphicFrame>
        <p:nvGraphicFramePr>
          <p:cNvPr id="28678" name="pole tekstowe 4">
            <a:extLst>
              <a:ext uri="{FF2B5EF4-FFF2-40B4-BE49-F238E27FC236}">
                <a16:creationId xmlns:a16="http://schemas.microsoft.com/office/drawing/2014/main" id="{31633610-AC49-5C6B-F626-98F12C7E2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161032"/>
              </p:ext>
            </p:extLst>
          </p:nvPr>
        </p:nvGraphicFramePr>
        <p:xfrm>
          <a:off x="573932" y="1465634"/>
          <a:ext cx="6253262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1264FF08-EAF4-4292-AE7D-CAC3F5EC3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C5CD8D0-3C0B-4634-AFC8-0DEE773E1EC0}"/>
              </a:ext>
            </a:extLst>
          </p:cNvPr>
          <p:cNvSpPr txBox="1"/>
          <p:nvPr/>
        </p:nvSpPr>
        <p:spPr>
          <a:xfrm>
            <a:off x="494324" y="992554"/>
            <a:ext cx="11291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i="1">
                <a:latin typeface="Lato"/>
                <a:ea typeface="Lato"/>
                <a:cs typeface="Arial"/>
              </a:rPr>
              <a:t>"</a:t>
            </a:r>
            <a:endParaRPr lang="pl-PL" i="1">
              <a:ea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43DC4ED-1951-B6C3-5885-F6D8015B7B72}"/>
              </a:ext>
            </a:extLst>
          </p:cNvPr>
          <p:cNvSpPr txBox="1"/>
          <p:nvPr/>
        </p:nvSpPr>
        <p:spPr>
          <a:xfrm>
            <a:off x="2690773" y="447675"/>
            <a:ext cx="909789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>
                <a:latin typeface="Lato Black"/>
                <a:ea typeface="Lato"/>
                <a:cs typeface="Lato"/>
              </a:rPr>
              <a:t>Statystyka pobrań danych OPEN DATA  z Portalu MSIP</a:t>
            </a:r>
            <a:endParaRPr lang="pl-PL"/>
          </a:p>
          <a:p>
            <a:endParaRPr lang="pl-PL" sz="2400" b="1">
              <a:latin typeface="Lato"/>
              <a:ea typeface="Lato"/>
              <a:cs typeface="Arial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6D6CBC6-86BA-A859-135A-D03AA1270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654347"/>
              </p:ext>
            </p:extLst>
          </p:nvPr>
        </p:nvGraphicFramePr>
        <p:xfrm>
          <a:off x="672352" y="1624852"/>
          <a:ext cx="10414951" cy="4410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5096">
                  <a:extLst>
                    <a:ext uri="{9D8B030D-6E8A-4147-A177-3AD203B41FA5}">
                      <a16:colId xmlns:a16="http://schemas.microsoft.com/office/drawing/2014/main" val="98651224"/>
                    </a:ext>
                  </a:extLst>
                </a:gridCol>
                <a:gridCol w="1723285">
                  <a:extLst>
                    <a:ext uri="{9D8B030D-6E8A-4147-A177-3AD203B41FA5}">
                      <a16:colId xmlns:a16="http://schemas.microsoft.com/office/drawing/2014/main" val="3877155818"/>
                    </a:ext>
                  </a:extLst>
                </a:gridCol>
                <a:gridCol w="1723285">
                  <a:extLst>
                    <a:ext uri="{9D8B030D-6E8A-4147-A177-3AD203B41FA5}">
                      <a16:colId xmlns:a16="http://schemas.microsoft.com/office/drawing/2014/main" val="3724338445"/>
                    </a:ext>
                  </a:extLst>
                </a:gridCol>
                <a:gridCol w="1723285">
                  <a:extLst>
                    <a:ext uri="{9D8B030D-6E8A-4147-A177-3AD203B41FA5}">
                      <a16:colId xmlns:a16="http://schemas.microsoft.com/office/drawing/2014/main" val="2285746006"/>
                    </a:ext>
                  </a:extLst>
                </a:gridCol>
              </a:tblGrid>
              <a:tr h="632153">
                <a:tc>
                  <a:txBody>
                    <a:bodyPr/>
                    <a:lstStyle/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Dane z zakresu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Ilość pobrań 2019</a:t>
                      </a:r>
                      <a:endParaRPr lang="pl-PL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1" i="0" u="none" strike="noStrike" noProof="0">
                          <a:effectLst/>
                          <a:latin typeface="Lato"/>
                        </a:rPr>
                        <a:t>Ilość pobrań</a:t>
                      </a:r>
                      <a:endParaRPr lang="pl-PL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1800">
                          <a:effectLst/>
                        </a:rPr>
                        <a:t>2020</a:t>
                      </a:r>
                      <a:endParaRPr lang="pl-PL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1" i="0" u="none" strike="noStrike" noProof="0">
                          <a:effectLst/>
                          <a:latin typeface="Lato"/>
                        </a:rPr>
                        <a:t>Ilość pobrań</a:t>
                      </a:r>
                      <a:endParaRPr lang="pl-PL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1800">
                          <a:effectLst/>
                        </a:rPr>
                        <a:t>2021</a:t>
                      </a:r>
                      <a:endParaRPr lang="pl-PL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04269"/>
                  </a:ext>
                </a:extLst>
              </a:tr>
              <a:tr h="632153">
                <a:tc>
                  <a:txBody>
                    <a:bodyPr/>
                    <a:lstStyle/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geodezji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925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1400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033926"/>
                  </a:ext>
                </a:extLst>
              </a:tr>
              <a:tr h="632153">
                <a:tc>
                  <a:txBody>
                    <a:bodyPr/>
                    <a:lstStyle/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planowania przestrzennego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406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105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45548"/>
                  </a:ext>
                </a:extLst>
              </a:tr>
              <a:tr h="632153">
                <a:tc>
                  <a:txBody>
                    <a:bodyPr/>
                    <a:lstStyle/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ochrony środowiska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63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147844"/>
                  </a:ext>
                </a:extLst>
              </a:tr>
              <a:tr h="632153">
                <a:tc>
                  <a:txBody>
                    <a:bodyPr/>
                    <a:lstStyle/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inne dane MSIP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675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1104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2612161"/>
                  </a:ext>
                </a:extLst>
              </a:tr>
              <a:tr h="1249254">
                <a:tc>
                  <a:txBody>
                    <a:bodyPr/>
                    <a:lstStyle/>
                    <a:p>
                      <a:pPr algn="ctr"/>
                      <a:endParaRPr lang="pl-PL" sz="24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pl-PL" sz="2400">
                          <a:solidFill>
                            <a:schemeClr val="bg1"/>
                          </a:solidFill>
                          <a:effectLst/>
                        </a:rPr>
                        <a:t>Suma</a:t>
                      </a:r>
                    </a:p>
                  </a:txBody>
                  <a:tcPr marL="68580" marR="68580" marT="0" marB="0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384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pl-PL" sz="2000" b="1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2246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pl-PL" sz="2000" b="1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pl-PL" sz="2000" b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2672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669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21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ymbol zastępczy obrazu 5">
            <a:extLst>
              <a:ext uri="{FF2B5EF4-FFF2-40B4-BE49-F238E27FC236}">
                <a16:creationId xmlns:a16="http://schemas.microsoft.com/office/drawing/2014/main" id="{06C95863-32CA-4990-B637-2239397E10C1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5382"/>
          <a:stretch>
            <a:fillRect/>
          </a:stretch>
        </p:blipFill>
        <p:spPr bwMode="auto">
          <a:xfrm>
            <a:off x="0" y="0"/>
            <a:ext cx="4079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Symbol zastępczy obrazu 7">
            <a:extLst>
              <a:ext uri="{FF2B5EF4-FFF2-40B4-BE49-F238E27FC236}">
                <a16:creationId xmlns:a16="http://schemas.microsoft.com/office/drawing/2014/main" id="{B2156C20-1E02-4C84-9324-54BB02041B3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46" y="156308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ytuł 1">
            <a:extLst>
              <a:ext uri="{FF2B5EF4-FFF2-40B4-BE49-F238E27FC236}">
                <a16:creationId xmlns:a16="http://schemas.microsoft.com/office/drawing/2014/main" id="{8F28943D-87FD-43C9-9122-A88CAE50A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80588" y="677426"/>
            <a:ext cx="6764023" cy="1325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pl-PL" sz="4000">
                <a:solidFill>
                  <a:schemeClr val="tx1"/>
                </a:solidFill>
              </a:rPr>
              <a:t>Statystyka pobrań danych z Portalu w 2020 roku</a:t>
            </a:r>
            <a:endParaRPr lang="pl-PL" sz="4000">
              <a:solidFill>
                <a:schemeClr val="tx1"/>
              </a:solidFill>
              <a:ea typeface="+mj-lt"/>
              <a:cs typeface="+mj-lt"/>
            </a:endParaRPr>
          </a:p>
          <a:p>
            <a:endParaRPr lang="pl-PL" altLang="pl-PL" sz="4000">
              <a:solidFill>
                <a:schemeClr val="tx1"/>
              </a:solidFill>
              <a:ea typeface="Lato Black"/>
              <a:cs typeface="Lato Black"/>
            </a:endParaRPr>
          </a:p>
        </p:txBody>
      </p:sp>
      <p:sp>
        <p:nvSpPr>
          <p:cNvPr id="24581" name="Symbol zastępczy zawartości 2">
            <a:extLst>
              <a:ext uri="{FF2B5EF4-FFF2-40B4-BE49-F238E27FC236}">
                <a16:creationId xmlns:a16="http://schemas.microsoft.com/office/drawing/2014/main" id="{5E6ED8CD-B41F-4122-A700-5A9AB2A24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456" y="1529568"/>
            <a:ext cx="6430865" cy="555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l-PL" altLang="pl-PL" sz="2400">
              <a:ea typeface="Lato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F51B932A-83FE-983D-8DE6-61446E38B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12" y="1771439"/>
            <a:ext cx="5290670" cy="3464823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33B95AA9-6352-3DA9-1654-7E185BCAB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1" y="3042819"/>
            <a:ext cx="6314869" cy="35168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32B9189-E3D4-2121-2FB7-FA90844DB494}"/>
              </a:ext>
            </a:extLst>
          </p:cNvPr>
          <p:cNvSpPr txBox="1"/>
          <p:nvPr/>
        </p:nvSpPr>
        <p:spPr>
          <a:xfrm>
            <a:off x="3983679" y="6237253"/>
            <a:ext cx="61932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100" b="1">
                <a:solidFill>
                  <a:schemeClr val="bg1"/>
                </a:solidFill>
                <a:latin typeface="Lato Black"/>
                <a:ea typeface="Lato"/>
                <a:cs typeface="Arial"/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343348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ymbol zastępczy obrazu 5">
            <a:extLst>
              <a:ext uri="{FF2B5EF4-FFF2-40B4-BE49-F238E27FC236}">
                <a16:creationId xmlns:a16="http://schemas.microsoft.com/office/drawing/2014/main" id="{1303E021-FE57-46B8-B0F2-72662AD55001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27924"/>
          <a:stretch>
            <a:fillRect/>
          </a:stretch>
        </p:blipFill>
        <p:spPr bwMode="auto">
          <a:xfrm>
            <a:off x="8112125" y="0"/>
            <a:ext cx="4079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Symbol zastępczy obrazu 7">
            <a:extLst>
              <a:ext uri="{FF2B5EF4-FFF2-40B4-BE49-F238E27FC236}">
                <a16:creationId xmlns:a16="http://schemas.microsoft.com/office/drawing/2014/main" id="{FF42DC4D-72CA-44D4-8A03-30A4FD4BC59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ytuł 1">
            <a:extLst>
              <a:ext uri="{FF2B5EF4-FFF2-40B4-BE49-F238E27FC236}">
                <a16:creationId xmlns:a16="http://schemas.microsoft.com/office/drawing/2014/main" id="{B75870DF-B2AE-4E66-9D7A-18763095C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35626" y="508676"/>
            <a:ext cx="6653212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pl-PL" altLang="pl-PL" sz="4000">
                <a:solidFill>
                  <a:schemeClr val="tx1"/>
                </a:solidFill>
                <a:ea typeface="Lato Black"/>
                <a:cs typeface="Lato Black"/>
              </a:rPr>
              <a:t>Statystyka pobrań danych z Portalu w 2021 roku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A760A2B7-3FA0-F7DE-F3F1-ABCC9F9D3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08" y="1838635"/>
            <a:ext cx="5177175" cy="3284173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29EC50FC-9A84-5276-52B9-9FA01E337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44" y="3082030"/>
            <a:ext cx="6226216" cy="33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3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3DB5912E-9F9F-4CBA-8C78-1177FA1BF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38500B8-F80F-89F7-67A3-274CB4DED3D7}"/>
              </a:ext>
            </a:extLst>
          </p:cNvPr>
          <p:cNvSpPr txBox="1"/>
          <p:nvPr/>
        </p:nvSpPr>
        <p:spPr>
          <a:xfrm>
            <a:off x="2759026" y="364397"/>
            <a:ext cx="88863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>
                <a:latin typeface="Lato Black"/>
                <a:ea typeface="Lato"/>
                <a:cs typeface="Arial"/>
              </a:rPr>
              <a:t>Ewidencja zbiorów i usług danych przestrzennych GGK - źródło GUGIK</a:t>
            </a:r>
            <a:endParaRPr lang="pl-PL"/>
          </a:p>
        </p:txBody>
      </p:sp>
      <p:pic>
        <p:nvPicPr>
          <p:cNvPr id="5" name="Obraz 5" descr="Obraz zawierający stół&#10;&#10;Opis wygenerowany automatycznie">
            <a:extLst>
              <a:ext uri="{FF2B5EF4-FFF2-40B4-BE49-F238E27FC236}">
                <a16:creationId xmlns:a16="http://schemas.microsoft.com/office/drawing/2014/main" id="{07A0A70C-B979-33E0-1E58-F3045F151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84" y="1199912"/>
            <a:ext cx="9287434" cy="51977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3DB5912E-9F9F-4CBA-8C78-1177FA1BF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38500B8-F80F-89F7-67A3-274CB4DED3D7}"/>
              </a:ext>
            </a:extLst>
          </p:cNvPr>
          <p:cNvSpPr txBox="1"/>
          <p:nvPr/>
        </p:nvSpPr>
        <p:spPr>
          <a:xfrm>
            <a:off x="2759026" y="364397"/>
            <a:ext cx="88863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b="1">
                <a:latin typeface="Lato Black"/>
                <a:ea typeface="Lato"/>
                <a:cs typeface="Arial"/>
              </a:rPr>
              <a:t>c.d. Ewidencja zbiorów i usług danych przestrzennych GGK - źródło GUGIK</a:t>
            </a:r>
            <a:endParaRPr lang="pl-PL"/>
          </a:p>
        </p:txBody>
      </p:sp>
      <p:pic>
        <p:nvPicPr>
          <p:cNvPr id="2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B6EB0A9-2953-FF17-C261-EC83A123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1" y="1320216"/>
            <a:ext cx="9713258" cy="512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0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1264FF08-EAF4-4292-AE7D-CAC3F5EC3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53" y="-145915"/>
            <a:ext cx="12192000" cy="6858000"/>
          </a:xfrm>
          <a:prstGeom prst="rect">
            <a:avLst/>
          </a:prstGeom>
        </p:spPr>
      </p:pic>
      <p:pic>
        <p:nvPicPr>
          <p:cNvPr id="4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9D273BF8-4644-4357-A50A-C561A2ED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0" y="1294853"/>
            <a:ext cx="6045199" cy="4863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CE304CC-2116-4337-BE2E-73C67C51D6C4}"/>
              </a:ext>
            </a:extLst>
          </p:cNvPr>
          <p:cNvSpPr txBox="1"/>
          <p:nvPr/>
        </p:nvSpPr>
        <p:spPr>
          <a:xfrm>
            <a:off x="3415323" y="699477"/>
            <a:ext cx="6699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Lato Black"/>
                <a:ea typeface="Lato Black"/>
                <a:cs typeface="Lato Black"/>
              </a:rPr>
              <a:t>Formularz kontaktowy do MSIP – miejsce, gdzie można wysłać zapytanie w zakresie geodezji i MSIP</a:t>
            </a:r>
          </a:p>
        </p:txBody>
      </p:sp>
      <p:pic>
        <p:nvPicPr>
          <p:cNvPr id="5" name="Obraz 4" descr="Obraz zawierający niebo, zewnętrzne, budynek, droga&#10;&#10;Opis wygenerowany automatycznie">
            <a:extLst>
              <a:ext uri="{FF2B5EF4-FFF2-40B4-BE49-F238E27FC236}">
                <a16:creationId xmlns:a16="http://schemas.microsoft.com/office/drawing/2014/main" id="{86872C5D-FB54-49CB-A413-96C944FBD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59" y="1294853"/>
            <a:ext cx="4568100" cy="30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8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1264FF08-EAF4-4292-AE7D-CAC3F5EC3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77" y="-12700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178521F-0273-EB1D-49DC-F8BFE60B7EB4}"/>
              </a:ext>
            </a:extLst>
          </p:cNvPr>
          <p:cNvSpPr txBox="1"/>
          <p:nvPr/>
        </p:nvSpPr>
        <p:spPr>
          <a:xfrm>
            <a:off x="383038" y="1063393"/>
            <a:ext cx="11328677" cy="5863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600">
                <a:latin typeface="Lato Black"/>
                <a:ea typeface="Lato"/>
                <a:cs typeface="Lato"/>
              </a:rPr>
              <a:t>• </a:t>
            </a:r>
            <a:r>
              <a:rPr lang="pl-PL" sz="2500">
                <a:latin typeface="Lato Black"/>
                <a:ea typeface="Lato"/>
                <a:cs typeface="Lato"/>
              </a:rPr>
              <a:t>W Wydziale Geodezji wprowadzono wiele zmian w zakresie obsługi oraz uruchomiono szereg usług publicznych, aby zwiększyć dostępność do danych z zasobu geodezyjnego i kartograficznego;</a:t>
            </a:r>
            <a:endParaRPr lang="pl-PL"/>
          </a:p>
          <a:p>
            <a:pPr algn="just"/>
            <a:endParaRPr lang="pl-PL" sz="2500">
              <a:latin typeface="Lato Black"/>
              <a:ea typeface="Lato"/>
              <a:cs typeface="Lato"/>
            </a:endParaRPr>
          </a:p>
          <a:p>
            <a:pPr algn="just"/>
            <a:r>
              <a:rPr lang="pl-PL" sz="2500">
                <a:latin typeface="Lato Black"/>
                <a:ea typeface="Lato"/>
                <a:cs typeface="Lato"/>
              </a:rPr>
              <a:t>• Uruchomiono integrację z Księgami Wieczystymi;</a:t>
            </a:r>
          </a:p>
          <a:p>
            <a:pPr algn="just"/>
            <a:endParaRPr lang="pl-PL" sz="2500">
              <a:latin typeface="Lato Black"/>
              <a:ea typeface="Lato"/>
              <a:cs typeface="Lato"/>
            </a:endParaRPr>
          </a:p>
          <a:p>
            <a:pPr algn="just"/>
            <a:r>
              <a:rPr lang="pl-PL" sz="2500">
                <a:latin typeface="Lato Black"/>
                <a:ea typeface="Lato"/>
                <a:cs typeface="Lato"/>
              </a:rPr>
              <a:t>• Umożliwiono Klientom kontakt z pracownikami wszystkimi dostępnymi kanałami teleinformatycznymi; </a:t>
            </a:r>
            <a:endParaRPr lang="pl-PL" sz="2500">
              <a:latin typeface="Lato Black"/>
              <a:ea typeface="Lato"/>
            </a:endParaRPr>
          </a:p>
          <a:p>
            <a:pPr algn="just"/>
            <a:endParaRPr lang="pl-PL" sz="2500">
              <a:latin typeface="Lato Black"/>
              <a:ea typeface="Lato"/>
              <a:cs typeface="Lato"/>
            </a:endParaRPr>
          </a:p>
          <a:p>
            <a:pPr algn="just"/>
            <a:r>
              <a:rPr lang="pl-PL" sz="2500">
                <a:latin typeface="Lato Black"/>
                <a:ea typeface="Lato"/>
                <a:cs typeface="Lato"/>
              </a:rPr>
              <a:t>• Zmiana przepisów wymusiła na Jednostkach Wykonawstwa Geodezyjnego składanie  Operatów Geodezyjnych w formie elektronicznej.</a:t>
            </a:r>
          </a:p>
          <a:p>
            <a:pPr marL="171450" indent="-171450">
              <a:buFont typeface="Arial"/>
              <a:buChar char="•"/>
            </a:pPr>
            <a:endParaRPr lang="pl-PL" sz="2000">
              <a:latin typeface="Lato"/>
              <a:ea typeface="Lato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l-PL" sz="2000">
              <a:latin typeface="Lato"/>
              <a:ea typeface="Lato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l-PL" sz="1600">
              <a:latin typeface="Lato"/>
              <a:ea typeface="Lato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l-PL" sz="1600">
              <a:latin typeface="Lato"/>
              <a:ea typeface="Lato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l-PL" sz="1600">
              <a:latin typeface="Lato"/>
              <a:ea typeface="Lato"/>
              <a:cs typeface="Calibri"/>
            </a:endParaRPr>
          </a:p>
          <a:p>
            <a:endParaRPr lang="pl-PL" sz="1100">
              <a:latin typeface="Calibri"/>
              <a:ea typeface="Lato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40F7A70-A708-F6E6-3326-A3C0B52205E2}"/>
              </a:ext>
            </a:extLst>
          </p:cNvPr>
          <p:cNvSpPr txBox="1"/>
          <p:nvPr/>
        </p:nvSpPr>
        <p:spPr>
          <a:xfrm>
            <a:off x="3176538" y="306536"/>
            <a:ext cx="6528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>
                <a:latin typeface="Lato Black"/>
                <a:ea typeface="Lato Black"/>
                <a:cs typeface="Lato Black"/>
              </a:rPr>
              <a:t>Podsumowanie</a:t>
            </a:r>
            <a:endParaRPr lang="pl-PL" sz="3200">
              <a:latin typeface="Lato Black"/>
              <a:ea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7412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4AB94461-79F3-4793-9D6D-EF521DE1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630" y="403881"/>
            <a:ext cx="8961384" cy="6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ctr"/>
            <a:r>
              <a:rPr lang="pl-PL" sz="3200"/>
              <a:t> Wielkość baz danych </a:t>
            </a:r>
            <a:r>
              <a:rPr lang="pl-PL" sz="3200" err="1"/>
              <a:t>PZGiK</a:t>
            </a:r>
            <a:endParaRPr lang="pl-PL" altLang="pl-PL" sz="3200" err="1">
              <a:ea typeface="Lato Black"/>
              <a:cs typeface="Lato Black"/>
            </a:endParaRPr>
          </a:p>
        </p:txBody>
      </p:sp>
      <p:pic>
        <p:nvPicPr>
          <p:cNvPr id="2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FF193BD4-7ADD-BF40-15B8-4BB8D761F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173" y="2917853"/>
            <a:ext cx="5942937" cy="3553257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6C6872D-F406-457F-3D77-5F4C9093B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2211"/>
              </p:ext>
            </p:extLst>
          </p:nvPr>
        </p:nvGraphicFramePr>
        <p:xfrm>
          <a:off x="589471" y="1164566"/>
          <a:ext cx="5829072" cy="5165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072">
                  <a:extLst>
                    <a:ext uri="{9D8B030D-6E8A-4147-A177-3AD203B41FA5}">
                      <a16:colId xmlns:a16="http://schemas.microsoft.com/office/drawing/2014/main" val="1395999183"/>
                    </a:ext>
                  </a:extLst>
                </a:gridCol>
                <a:gridCol w="1724000">
                  <a:extLst>
                    <a:ext uri="{9D8B030D-6E8A-4147-A177-3AD203B41FA5}">
                      <a16:colId xmlns:a16="http://schemas.microsoft.com/office/drawing/2014/main" val="2872965258"/>
                    </a:ext>
                  </a:extLst>
                </a:gridCol>
              </a:tblGrid>
              <a:tr h="3859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Pojemność bazy danych</a:t>
                      </a:r>
                      <a:endParaRPr lang="pl-PL" sz="2000">
                        <a:effectLst/>
                      </a:endParaRP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</a:rPr>
                        <a:t>2 TB</a:t>
                      </a: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00823"/>
                  </a:ext>
                </a:extLst>
              </a:tr>
              <a:tr h="3859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Ilość działek ewidencyjnych</a:t>
                      </a:r>
                      <a:endParaRPr lang="pl-PL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</a:rPr>
                        <a:t>​​</a:t>
                      </a: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202 382</a:t>
                      </a:r>
                      <a:endParaRPr lang="pl-PL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92479"/>
                  </a:ext>
                </a:extLst>
              </a:tr>
              <a:tr h="68001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Ilość budynków </a:t>
                      </a:r>
                      <a:endParaRPr lang="pl-PL" sz="2000" b="0" i="0" u="none" strike="noStrike" noProof="0">
                        <a:effectLst/>
                        <a:latin typeface="La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120 498</a:t>
                      </a:r>
                      <a:endParaRPr lang="pl-PL" sz="2000" b="0" i="0" u="none" strike="noStrike" noProof="0">
                        <a:effectLst/>
                        <a:latin typeface="Lato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988184"/>
                  </a:ext>
                </a:extLst>
              </a:tr>
              <a:tr h="3859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Ilość punktów granicznych</a:t>
                      </a:r>
                      <a:endParaRPr lang="pl-PL" sz="20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880 230</a:t>
                      </a:r>
                      <a:r>
                        <a:rPr lang="pl-PL" sz="2000">
                          <a:effectLst/>
                        </a:rPr>
                        <a:t>​​</a:t>
                      </a:r>
                      <a:endParaRPr lang="pl-PL" sz="2000" b="0" i="0" u="none" strike="noStrike" noProof="0">
                        <a:effectLst/>
                        <a:latin typeface="Lat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1549139"/>
                  </a:ext>
                </a:extLst>
              </a:tr>
              <a:tr h="3859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Długości sieci:</a:t>
                      </a:r>
                      <a:endParaRPr lang="pl-PL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pl-PL" sz="20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782458"/>
                  </a:ext>
                </a:extLst>
              </a:tr>
              <a:tr h="2879387">
                <a:tc>
                  <a:txBody>
                    <a:bodyPr/>
                    <a:lstStyle/>
                    <a:p>
                      <a:pPr marL="0" marR="0" indent="0" algn="r" rtl="0" fontAlgn="base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</a:pPr>
                      <a:r>
                        <a:rPr lang="pl-PL" sz="2000">
                          <a:effectLst/>
                        </a:rPr>
                        <a:t>​-​</a:t>
                      </a: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elektroenergetyczna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kanalizacyjna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wodociągowa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gazowa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telekomunikacyjna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ciepłownicza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- specjalne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rtl="0" fontAlgn="base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</a:pPr>
                      <a:r>
                        <a:rPr lang="pl-PL" sz="2000">
                          <a:effectLst/>
                        </a:rPr>
                        <a:t>​​</a:t>
                      </a: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12 458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6 485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5 086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3 777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3 768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1 841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"/>
                        </a:rPr>
                        <a:t>      520 km</a:t>
                      </a:r>
                      <a:endParaRPr lang="en-US" sz="2000" b="0" i="0" u="none" strike="noStrike" noProof="0">
                        <a:effectLst/>
                        <a:latin typeface="Lat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9595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242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943ED-F19E-4F3A-A501-1DDFD8795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4613"/>
            <a:ext cx="9144000" cy="596900"/>
          </a:xfrm>
        </p:spPr>
        <p:txBody>
          <a:bodyPr lIns="91440" tIns="45720" rIns="91440" bIns="45720" anchor="t">
            <a:noAutofit/>
          </a:bodyPr>
          <a:lstStyle/>
          <a:p>
            <a:pPr>
              <a:defRPr/>
            </a:pPr>
            <a:r>
              <a:rPr lang="pl-PL">
                <a:latin typeface="Lato Black"/>
                <a:ea typeface="Lato"/>
                <a:cs typeface="Lato"/>
              </a:rPr>
              <a:t>Dziękuję za uwagę</a:t>
            </a:r>
            <a:endParaRPr lang="pl-PL">
              <a:latin typeface="Lato Black"/>
            </a:endParaRPr>
          </a:p>
        </p:txBody>
      </p:sp>
      <p:sp>
        <p:nvSpPr>
          <p:cNvPr id="21507" name="Podtytuł 2">
            <a:extLst>
              <a:ext uri="{FF2B5EF4-FFF2-40B4-BE49-F238E27FC236}">
                <a16:creationId xmlns:a16="http://schemas.microsoft.com/office/drawing/2014/main" id="{C3036827-3ABB-4B9B-81DB-BE5F1F428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24000" y="5989638"/>
            <a:ext cx="91440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pl-PL" altLang="pl-PL">
                <a:latin typeface="Lato Black"/>
                <a:ea typeface="Lato"/>
                <a:cs typeface="Lato"/>
              </a:rPr>
              <a:t>Kraków, maj 2022 rok</a:t>
            </a:r>
            <a:endParaRPr lang="pl-PL" altLang="pl-PL">
              <a:latin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63128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4AB94461-79F3-4793-9D6D-EF521DE1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630" y="403881"/>
            <a:ext cx="8961384" cy="6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ctr"/>
            <a:r>
              <a:rPr lang="pl-PL" sz="3200"/>
              <a:t> Wielkość bazy danych </a:t>
            </a:r>
            <a:r>
              <a:rPr lang="pl-PL" sz="3200" err="1"/>
              <a:t>PZGiK</a:t>
            </a:r>
            <a:endParaRPr lang="pl-PL" altLang="pl-PL" sz="3200" err="1">
              <a:ea typeface="Lato Black"/>
              <a:cs typeface="Lato Black"/>
            </a:endParaRPr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D063B615-46D5-68EA-3A8B-A106D081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91" y="4518733"/>
            <a:ext cx="3311017" cy="1846609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A99F8C3D-E37D-4493-9303-DF2169D08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655" y="2765531"/>
            <a:ext cx="3667484" cy="3696238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41A0A3D-EFE4-D28C-3450-0A660FC9A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476342"/>
              </p:ext>
            </p:extLst>
          </p:nvPr>
        </p:nvGraphicFramePr>
        <p:xfrm>
          <a:off x="373811" y="1092679"/>
          <a:ext cx="790947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1216">
                  <a:extLst>
                    <a:ext uri="{9D8B030D-6E8A-4147-A177-3AD203B41FA5}">
                      <a16:colId xmlns:a16="http://schemas.microsoft.com/office/drawing/2014/main" val="687304421"/>
                    </a:ext>
                  </a:extLst>
                </a:gridCol>
                <a:gridCol w="4738254">
                  <a:extLst>
                    <a:ext uri="{9D8B030D-6E8A-4147-A177-3AD203B41FA5}">
                      <a16:colId xmlns:a16="http://schemas.microsoft.com/office/drawing/2014/main" val="3965474810"/>
                    </a:ext>
                  </a:extLst>
                </a:gridCol>
              </a:tblGrid>
              <a:tr h="39485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Pojemność bazy danych​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2 TB​</a:t>
                      </a:r>
                      <a:endParaRPr lang="pl-PL" sz="2000" b="1">
                        <a:solidFill>
                          <a:srgbClr val="FFFFFF"/>
                        </a:solidFill>
                        <a:effectLst/>
                        <a:latin typeface="Lato Black"/>
                      </a:endParaRPr>
                    </a:p>
                  </a:txBody>
                  <a:tcPr anchor="ctr">
                    <a:solidFill>
                      <a:srgbClr val="006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674420"/>
                  </a:ext>
                </a:extLst>
              </a:tr>
              <a:tr h="22667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obiekty BDOT500</a:t>
                      </a:r>
                      <a:endParaRPr lang="en-US" sz="2000" b="0" i="0" u="none" strike="noStrike" noProof="0">
                        <a:effectLst/>
                        <a:latin typeface="La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​​</a:t>
                      </a: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3 788 542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296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obiekty GESUT</a:t>
                      </a: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3 085 730</a:t>
                      </a:r>
                      <a:endParaRPr lang="pl-PL" sz="2000">
                        <a:effectLst/>
                        <a:latin typeface="Lato Black"/>
                      </a:endParaRPr>
                    </a:p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9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obiekty PRPOG i BDSOG</a:t>
                      </a: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8 006,</a:t>
                      </a: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602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 rejestru cen nieruchomości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  1 879 437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861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​</a:t>
                      </a: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zmiany </a:t>
                      </a:r>
                      <a:r>
                        <a:rPr lang="pl-PL" sz="2000" b="1" i="0" u="none" strike="noStrike" noProof="0" err="1">
                          <a:effectLst/>
                          <a:latin typeface="Lato Black"/>
                        </a:rPr>
                        <a:t>EGiB</a:t>
                      </a: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2000">
                          <a:effectLst/>
                          <a:latin typeface="Lato Black"/>
                        </a:rPr>
                        <a:t>​​</a:t>
                      </a: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1 104 536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393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 zmiany inne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 340 178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39441"/>
                  </a:ext>
                </a:extLst>
              </a:tr>
              <a:tr h="22475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dokumenty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 7 726 800 stron  (1 644 </a:t>
                      </a:r>
                      <a:r>
                        <a:rPr lang="pl-PL" sz="2000" b="1" i="0" u="none" strike="noStrike" noProof="0" err="1">
                          <a:effectLst/>
                          <a:latin typeface="Lato Black"/>
                        </a:rPr>
                        <a:t>mb</a:t>
                      </a:r>
                      <a:r>
                        <a:rPr lang="pl-PL" sz="2000" b="1" i="0" u="none" strike="noStrike" noProof="0">
                          <a:effectLst/>
                          <a:latin typeface="Lato Black"/>
                        </a:rPr>
                        <a:t>)</a:t>
                      </a:r>
                      <a:endParaRPr lang="pl-PL" sz="2000" b="0" i="0" u="none" strike="noStrike" noProof="0">
                        <a:effectLst/>
                        <a:latin typeface="Lato Black"/>
                      </a:endParaRPr>
                    </a:p>
                    <a:p>
                      <a:pPr lvl="0" algn="ctr">
                        <a:buNone/>
                      </a:pPr>
                      <a:endParaRPr lang="pl-PL" sz="2000">
                        <a:effectLst/>
                        <a:latin typeface="Lato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2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44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/>
              <a:t>Obsługa Klientów</a:t>
            </a:r>
            <a:br>
              <a:rPr lang="pl-PL" sz="3200"/>
            </a:br>
            <a:r>
              <a:rPr lang="pl-PL" sz="3200"/>
              <a:t> </a:t>
            </a:r>
            <a:endParaRPr lang="pl-PL" altLang="pl-PL" sz="32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6C5361-758E-4B52-95EE-0A0C8785E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60" y="1119977"/>
            <a:ext cx="10738840" cy="567341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pl-PL" sz="2400" b="1">
                <a:latin typeface="Lato Black"/>
                <a:ea typeface="Lato Black"/>
                <a:cs typeface="Lato Black"/>
              </a:rPr>
              <a:t>Z wykorzystaniem:         </a:t>
            </a:r>
            <a:endParaRPr lang="pl-PL" sz="2400">
              <a:latin typeface="Lato Black"/>
              <a:ea typeface="Lato Black"/>
              <a:cs typeface="Lato Black"/>
            </a:endParaRPr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usług elektronicznych,</a:t>
            </a:r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poczty, poczty e-mail, e-</a:t>
            </a:r>
            <a:r>
              <a:rPr lang="pl-PL" sz="2400" b="1" err="1">
                <a:latin typeface="Lato Black"/>
                <a:ea typeface="Lato Black"/>
                <a:cs typeface="Lato Black"/>
              </a:rPr>
              <a:t>Puap</a:t>
            </a:r>
            <a:r>
              <a:rPr lang="pl-PL" sz="2400" b="1">
                <a:latin typeface="Lato Black"/>
                <a:ea typeface="Lato Black"/>
                <a:cs typeface="Lato Black"/>
              </a:rPr>
              <a:t>,</a:t>
            </a:r>
          </a:p>
          <a:p>
            <a:endParaRPr lang="pl-PL" b="1"/>
          </a:p>
          <a:p>
            <a:endParaRPr lang="pl-PL" b="1"/>
          </a:p>
          <a:p>
            <a:endParaRPr lang="pl-PL" b="1"/>
          </a:p>
          <a:p>
            <a:endParaRPr lang="pl-PL" b="1"/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rozmów telefonicz</a:t>
            </a:r>
            <a:r>
              <a:rPr lang="pl-PL" sz="2400">
                <a:latin typeface="Lato Black"/>
                <a:ea typeface="Lato Black"/>
                <a:cs typeface="Lato Black"/>
              </a:rPr>
              <a:t>nych,</a:t>
            </a:r>
          </a:p>
          <a:p>
            <a:endParaRPr lang="pl-PL" sz="2400">
              <a:latin typeface="Lato Black"/>
              <a:ea typeface="Lato"/>
              <a:cs typeface="Lato"/>
            </a:endParaRPr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urny</a:t>
            </a:r>
            <a:r>
              <a:rPr lang="pl-PL" sz="2400">
                <a:latin typeface="Lato Black"/>
                <a:ea typeface="Lato Black"/>
                <a:cs typeface="Lato Black"/>
              </a:rPr>
              <a:t>,  </a:t>
            </a:r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paczkomatów </a:t>
            </a:r>
            <a:r>
              <a:rPr lang="pl-PL" sz="2400" b="1" err="1">
                <a:latin typeface="Lato Black"/>
                <a:ea typeface="Lato Black"/>
                <a:cs typeface="Lato Black"/>
              </a:rPr>
              <a:t>Inpost</a:t>
            </a:r>
            <a:r>
              <a:rPr lang="pl-PL" sz="2400" b="1">
                <a:latin typeface="Lato Black"/>
                <a:ea typeface="Lato Black"/>
                <a:cs typeface="Lato Black"/>
              </a:rPr>
              <a:t>,</a:t>
            </a:r>
          </a:p>
          <a:p>
            <a:r>
              <a:rPr lang="pl-PL" sz="2400" b="1">
                <a:latin typeface="Lato Black"/>
                <a:ea typeface="Lato Black"/>
                <a:cs typeface="Lato Black"/>
              </a:rPr>
              <a:t>informacji w postaci bieżący</a:t>
            </a:r>
            <a:r>
              <a:rPr lang="pl-PL" sz="2400" b="1"/>
              <a:t>ch ogólnie dostępnych komunikatów</a:t>
            </a:r>
            <a:r>
              <a:rPr lang="pl-PL" b="1"/>
              <a:t> </a:t>
            </a:r>
            <a:endParaRPr lang="pl-PL" b="1">
              <a:ea typeface="Lato"/>
              <a:cs typeface="Lato"/>
            </a:endParaRPr>
          </a:p>
        </p:txBody>
      </p:sp>
      <p:pic>
        <p:nvPicPr>
          <p:cNvPr id="2" name="Obraz 2" descr="Obraz zawierający tekst, budynek, zewnętrzne&#10;&#10;Opis wygenerowany automatycznie">
            <a:extLst>
              <a:ext uri="{FF2B5EF4-FFF2-40B4-BE49-F238E27FC236}">
                <a16:creationId xmlns:a16="http://schemas.microsoft.com/office/drawing/2014/main" id="{6039DEEA-BCD8-06B3-E215-092636CB8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265" y="2628948"/>
            <a:ext cx="4352116" cy="3265785"/>
          </a:xfrm>
          <a:prstGeom prst="rect">
            <a:avLst/>
          </a:prstGeom>
        </p:spPr>
      </p:pic>
      <p:pic>
        <p:nvPicPr>
          <p:cNvPr id="3" name="Obraz 4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id="{0C18CD25-7BE0-79AD-261E-DA4DB8F0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272" y="2672796"/>
            <a:ext cx="2371968" cy="3178823"/>
          </a:xfrm>
          <a:prstGeom prst="rect">
            <a:avLst/>
          </a:prstGeom>
        </p:spPr>
      </p:pic>
      <p:pic>
        <p:nvPicPr>
          <p:cNvPr id="5" name="Obraz 5" descr="Obraz zawierający tekst, kot&#10;&#10;Opis wygenerowany automatycznie">
            <a:extLst>
              <a:ext uri="{FF2B5EF4-FFF2-40B4-BE49-F238E27FC236}">
                <a16:creationId xmlns:a16="http://schemas.microsoft.com/office/drawing/2014/main" id="{2FF1E022-5C58-B2BC-8B16-5FC3DDDA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170" y="922215"/>
            <a:ext cx="1893278" cy="1242647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071B0973-98FF-69DE-0588-E85DD18A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141" y="1122937"/>
            <a:ext cx="3707011" cy="957996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2FE495-4EF2-480D-87B7-9D6DE88CA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3624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/>
              <a:t>Zintegrowany System Obsługi Zasobu (ZSOZ)</a:t>
            </a:r>
            <a:br>
              <a:rPr lang="pl-PL" sz="3200"/>
            </a:br>
            <a:r>
              <a:rPr lang="pl-PL" sz="3200"/>
              <a:t> </a:t>
            </a:r>
            <a:endParaRPr lang="pl-PL" altLang="pl-PL" sz="32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6C5361-758E-4B52-95EE-0A0C8785E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518"/>
            <a:ext cx="10515600" cy="2989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pl-PL" b="1" err="1"/>
              <a:t>PZGiK</a:t>
            </a:r>
            <a:r>
              <a:rPr lang="pl-PL" b="1"/>
              <a:t> prowadzony jest w Zintegrowanym Systemie Obsługi Zasobu: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Ośrodek – obsługa kancelaryjna całego Wydziału Geodezji,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Mapa – pełna obsługa baz </a:t>
            </a:r>
            <a:r>
              <a:rPr lang="pl-PL" err="1">
                <a:latin typeface="Lato Black"/>
                <a:ea typeface="Lato Black"/>
                <a:cs typeface="Lato Black"/>
              </a:rPr>
              <a:t>PZGiK</a:t>
            </a:r>
            <a:r>
              <a:rPr lang="pl-PL">
                <a:latin typeface="Lato Black"/>
                <a:ea typeface="Lato Black"/>
                <a:cs typeface="Lato Black"/>
              </a:rPr>
              <a:t> (</a:t>
            </a:r>
            <a:r>
              <a:rPr lang="pl-PL" err="1">
                <a:latin typeface="Lato Black"/>
                <a:ea typeface="Lato Black"/>
                <a:cs typeface="Lato Black"/>
              </a:rPr>
              <a:t>EGiB</a:t>
            </a:r>
            <a:r>
              <a:rPr lang="pl-PL">
                <a:latin typeface="Lato Black"/>
                <a:ea typeface="Lato Black"/>
                <a:cs typeface="Lato Black"/>
              </a:rPr>
              <a:t>, GESUT, BDOT500, BDSOG),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</a:t>
            </a:r>
            <a:r>
              <a:rPr lang="pl-PL" err="1">
                <a:latin typeface="Lato Black"/>
                <a:ea typeface="Lato Black"/>
                <a:cs typeface="Lato Black"/>
              </a:rPr>
              <a:t>iAdres</a:t>
            </a:r>
            <a:r>
              <a:rPr lang="pl-PL">
                <a:latin typeface="Lato Black"/>
                <a:ea typeface="Lato Black"/>
                <a:cs typeface="Lato Black"/>
              </a:rPr>
              <a:t> (</a:t>
            </a:r>
            <a:r>
              <a:rPr lang="pl-PL" err="1">
                <a:latin typeface="Lato Black"/>
                <a:ea typeface="Lato Black"/>
                <a:cs typeface="Lato Black"/>
              </a:rPr>
              <a:t>EMUiA</a:t>
            </a:r>
            <a:r>
              <a:rPr lang="pl-PL">
                <a:latin typeface="Lato Black"/>
                <a:ea typeface="Lato Black"/>
                <a:cs typeface="Lato Black"/>
              </a:rPr>
              <a:t>) – pełna obsługa w zakresie adresów i nazw ulic,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Administrator – zarządzanie użytkownikami wewnętrznymi i zewnętrznymi, 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Delta – wymiana danych on-line między JWG i </a:t>
            </a:r>
            <a:r>
              <a:rPr lang="pl-PL" err="1">
                <a:latin typeface="Lato Black"/>
                <a:ea typeface="Lato Black"/>
                <a:cs typeface="Lato Black"/>
              </a:rPr>
              <a:t>GODGiK</a:t>
            </a:r>
            <a:r>
              <a:rPr lang="pl-PL">
                <a:latin typeface="Lato Black"/>
                <a:ea typeface="Lato Black"/>
                <a:cs typeface="Lato Black"/>
              </a:rPr>
              <a:t>,</a:t>
            </a:r>
          </a:p>
          <a:p>
            <a:r>
              <a:rPr lang="pl-PL" err="1">
                <a:latin typeface="Lato Black"/>
                <a:ea typeface="Lato Black"/>
                <a:cs typeface="Lato Black"/>
              </a:rPr>
              <a:t>Geo</a:t>
            </a:r>
            <a:r>
              <a:rPr lang="pl-PL">
                <a:latin typeface="Lato Black"/>
                <a:ea typeface="Lato Black"/>
                <a:cs typeface="Lato Black"/>
              </a:rPr>
              <a:t>-Info W-Mapa – aplikacja dla firm wykonujących duże opracowania (modernizacje)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FB97194-850D-46AE-8849-C7208F8FF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7"/>
          <a:stretch/>
        </p:blipFill>
        <p:spPr>
          <a:xfrm>
            <a:off x="662353" y="4335917"/>
            <a:ext cx="1909139" cy="1107565"/>
          </a:xfrm>
          <a:prstGeom prst="rect">
            <a:avLst/>
          </a:prstGeom>
        </p:spPr>
      </p:pic>
      <p:pic>
        <p:nvPicPr>
          <p:cNvPr id="10" name="Symbol zastępczy zawartości 3">
            <a:extLst>
              <a:ext uri="{FF2B5EF4-FFF2-40B4-BE49-F238E27FC236}">
                <a16:creationId xmlns:a16="http://schemas.microsoft.com/office/drawing/2014/main" id="{1270F1C0-36FE-42DC-BB42-173CBAAB8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094" y="5179720"/>
            <a:ext cx="2087684" cy="1107565"/>
          </a:xfrm>
          <a:prstGeom prst="rect">
            <a:avLst/>
          </a:prstGeom>
        </p:spPr>
      </p:pic>
      <p:pic>
        <p:nvPicPr>
          <p:cNvPr id="12" name="Symbol zastępczy zawartości 3">
            <a:extLst>
              <a:ext uri="{FF2B5EF4-FFF2-40B4-BE49-F238E27FC236}">
                <a16:creationId xmlns:a16="http://schemas.microsoft.com/office/drawing/2014/main" id="{2B31830C-FE43-4292-8B49-2B998C691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"/>
          <a:stretch/>
        </p:blipFill>
        <p:spPr>
          <a:xfrm>
            <a:off x="4249803" y="4625938"/>
            <a:ext cx="1681937" cy="1437629"/>
          </a:xfrm>
          <a:prstGeom prst="rect">
            <a:avLst/>
          </a:prstGeom>
        </p:spPr>
      </p:pic>
      <p:pic>
        <p:nvPicPr>
          <p:cNvPr id="13" name="Symbol zastępczy zawartości 4">
            <a:extLst>
              <a:ext uri="{FF2B5EF4-FFF2-40B4-BE49-F238E27FC236}">
                <a16:creationId xmlns:a16="http://schemas.microsoft.com/office/drawing/2014/main" id="{5B9BEA77-E316-4086-99A7-BD8A7C59AA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17" y="4335917"/>
            <a:ext cx="2067571" cy="1008836"/>
          </a:xfrm>
          <a:prstGeom prst="rect">
            <a:avLst/>
          </a:prstGeom>
        </p:spPr>
      </p:pic>
      <p:pic>
        <p:nvPicPr>
          <p:cNvPr id="14" name="Symbol zastępczy zawartości 3">
            <a:extLst>
              <a:ext uri="{FF2B5EF4-FFF2-40B4-BE49-F238E27FC236}">
                <a16:creationId xmlns:a16="http://schemas.microsoft.com/office/drawing/2014/main" id="{D61757A2-4344-48DB-A734-B2AF8609E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28" y="5183379"/>
            <a:ext cx="2110315" cy="1107566"/>
          </a:xfrm>
          <a:prstGeom prst="rect">
            <a:avLst/>
          </a:prstGeom>
        </p:spPr>
      </p:pic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9C0BA7CF-C4C2-4EDE-A353-344FAD1B03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93" y="4302555"/>
            <a:ext cx="1975507" cy="119250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B798D06-F4F3-4A0D-A29E-82D4E1507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7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C4E89E11-3E44-4AEE-8E1C-4DA20F27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2" y="1160585"/>
            <a:ext cx="10926412" cy="506436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pl-PL" sz="2000" b="1">
                <a:latin typeface="Lato"/>
                <a:ea typeface="Lato"/>
                <a:cs typeface="Arial"/>
              </a:rPr>
              <a:t>W składa ZSOZ wchodziły:</a:t>
            </a:r>
          </a:p>
          <a:p>
            <a:pPr marL="0" indent="0"/>
            <a:endParaRPr lang="pl-PL" sz="2000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Repozytorium Wiedzy,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Portal Geodety,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Lato"/>
              </a:rPr>
              <a:t>Portal Rzeczoznawcy,</a:t>
            </a:r>
            <a:endParaRPr lang="pl-PL" sz="2000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Portal Projektanta,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altLang="pl-PL" sz="2000"/>
          </a:p>
          <a:p>
            <a:pPr marL="0" indent="0" eaLnBrk="1" hangingPunct="1">
              <a:lnSpc>
                <a:spcPct val="150000"/>
              </a:lnSpc>
              <a:spcBef>
                <a:spcPts val="1000"/>
              </a:spcBef>
            </a:pPr>
            <a:endParaRPr lang="pl-PL" altLang="pl-PL" sz="2000"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2000"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2000"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2000">
              <a:ea typeface="Lato"/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</a:pPr>
            <a:endParaRPr lang="pl-PL" altLang="pl-PL" sz="2000">
              <a:solidFill>
                <a:schemeClr val="accent2"/>
              </a:solidFill>
              <a:ea typeface="Lato"/>
            </a:endParaRP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CB0038E0-A54D-406A-9CB9-4F60AC90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81" y="411987"/>
            <a:ext cx="8961384" cy="6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 algn="ctr"/>
            <a:r>
              <a:rPr lang="pl-PL" sz="3200"/>
              <a:t>Elektroniczne Centrum Obsługi (ECO)</a:t>
            </a:r>
            <a:endParaRPr lang="pl-PL" altLang="pl-PL" sz="3200">
              <a:ea typeface="Lato Black"/>
              <a:cs typeface="Lato Black"/>
            </a:endParaRPr>
          </a:p>
        </p:txBody>
      </p:sp>
      <p:pic>
        <p:nvPicPr>
          <p:cNvPr id="7" name="Obraz 7" descr="Obraz zawierający tekst, pająk, sieć, plastikowy&#10;&#10;Opis wygenerowany automatycznie">
            <a:extLst>
              <a:ext uri="{FF2B5EF4-FFF2-40B4-BE49-F238E27FC236}">
                <a16:creationId xmlns:a16="http://schemas.microsoft.com/office/drawing/2014/main" id="{5B2B8EE6-A932-2CAF-6E42-864BE4078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39" y="1065142"/>
            <a:ext cx="7637583" cy="47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4">
            <a:extLst>
              <a:ext uri="{FF2B5EF4-FFF2-40B4-BE49-F238E27FC236}">
                <a16:creationId xmlns:a16="http://schemas.microsoft.com/office/drawing/2014/main" id="{DBAF9E73-BDE9-47B2-8BCA-3DFEF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B82B59B-14EA-4F4C-9EF8-8F1B37E7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6272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C4E89E11-3E44-4AEE-8E1C-4DA20F27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71" y="1160585"/>
            <a:ext cx="11033873" cy="506436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pl-PL" sz="2000" b="1">
                <a:latin typeface="Lato"/>
                <a:ea typeface="Lato"/>
                <a:cs typeface="Arial"/>
              </a:rPr>
              <a:t>W składa ZSOZ wchodzą:</a:t>
            </a:r>
          </a:p>
          <a:p>
            <a:pPr marL="0" indent="0"/>
            <a:endParaRPr lang="pl-PL" sz="2000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Repozytorium Wiedzy;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Konto;</a:t>
            </a:r>
            <a:endParaRPr lang="pl-PL" sz="2000" b="1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Portal Geodety;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Lato"/>
              </a:rPr>
              <a:t>Portal Projektanta;</a:t>
            </a:r>
            <a:endParaRPr lang="pl-PL" sz="2000">
              <a:latin typeface="Lato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Lato"/>
              </a:rPr>
              <a:t>Narady Koordynacyjne;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Lato"/>
                <a:ea typeface="Lato"/>
                <a:cs typeface="Arial"/>
              </a:rPr>
              <a:t>Portal Rzeczoznawcy;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Portal Komornika;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Złóż Wniosek;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Dokumenty Archiwalne </a:t>
            </a:r>
            <a:r>
              <a:rPr lang="pl-PL" sz="2000" b="1" err="1">
                <a:solidFill>
                  <a:srgbClr val="FF0000"/>
                </a:solidFill>
                <a:latin typeface="Lato"/>
                <a:ea typeface="Lato"/>
                <a:cs typeface="Arial"/>
              </a:rPr>
              <a:t>PZGiK</a:t>
            </a: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FF0000"/>
                </a:solidFill>
                <a:latin typeface="Lato"/>
                <a:ea typeface="Lato"/>
                <a:cs typeface="Arial"/>
              </a:rPr>
              <a:t>Strefa bez logowania.</a:t>
            </a:r>
            <a:endParaRPr lang="pl-PL" sz="2000" b="1">
              <a:solidFill>
                <a:srgbClr val="FF0000"/>
              </a:solidFill>
              <a:ea typeface="Lato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1000"/>
              </a:spcBef>
            </a:pPr>
            <a:endParaRPr lang="pl-PL" altLang="pl-PL" sz="2000"/>
          </a:p>
          <a:p>
            <a:pPr marL="0" indent="0" eaLnBrk="1" hangingPunct="1">
              <a:lnSpc>
                <a:spcPct val="150000"/>
              </a:lnSpc>
              <a:spcBef>
                <a:spcPts val="1000"/>
              </a:spcBef>
            </a:pPr>
            <a:r>
              <a:rPr lang="pl-PL" altLang="pl-PL" sz="2000">
                <a:solidFill>
                  <a:srgbClr val="FF0000"/>
                </a:solidFill>
                <a:latin typeface="Lato Black"/>
                <a:ea typeface="Lato"/>
                <a:cs typeface="Arial"/>
              </a:rPr>
              <a:t>             </a:t>
            </a:r>
            <a:r>
              <a:rPr lang="pl-PL" altLang="pl-PL" sz="2000">
                <a:solidFill>
                  <a:srgbClr val="0070C0"/>
                </a:solidFill>
                <a:latin typeface="Lato Black"/>
                <a:ea typeface="Lato"/>
                <a:cs typeface="Arial"/>
              </a:rPr>
              <a:t>DOSTĘP CAŁODOBOWY</a:t>
            </a:r>
            <a:endParaRPr lang="pl-PL" altLang="pl-PL" sz="2000">
              <a:solidFill>
                <a:srgbClr val="0070C0"/>
              </a:solidFill>
              <a:latin typeface="Lato Black"/>
              <a:ea typeface="Lato"/>
            </a:endParaRP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CB0038E0-A54D-406A-9CB9-4F60AC90A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630" y="403881"/>
            <a:ext cx="8961384" cy="6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r>
              <a:rPr lang="pl-PL" sz="3200"/>
              <a:t>Elektroniczne Centrum Obsługi (ECO)-Rozwój</a:t>
            </a:r>
            <a:endParaRPr lang="pl-PL" altLang="pl-PL" sz="3200"/>
          </a:p>
        </p:txBody>
      </p:sp>
      <p:pic>
        <p:nvPicPr>
          <p:cNvPr id="2" name="Obraz 5">
            <a:extLst>
              <a:ext uri="{FF2B5EF4-FFF2-40B4-BE49-F238E27FC236}">
                <a16:creationId xmlns:a16="http://schemas.microsoft.com/office/drawing/2014/main" id="{573D212A-8C77-EC14-5076-CAC67EF7E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400" y="1130964"/>
            <a:ext cx="7061199" cy="45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6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>
            <a:extLst>
              <a:ext uri="{FF2B5EF4-FFF2-40B4-BE49-F238E27FC236}">
                <a16:creationId xmlns:a16="http://schemas.microsoft.com/office/drawing/2014/main" id="{0ED27CFA-F5B4-4BD9-8143-70A84E0A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6630" y="403881"/>
            <a:ext cx="8961384" cy="65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3200">
                <a:ea typeface="+mj-lt"/>
                <a:cs typeface="+mj-lt"/>
              </a:rPr>
              <a:t>i.Geodeta -</a:t>
            </a:r>
            <a:r>
              <a:rPr lang="pl-PL" sz="3200"/>
              <a:t> </a:t>
            </a:r>
            <a:r>
              <a:rPr lang="pl-PL" altLang="pl-PL" sz="3200"/>
              <a:t>Portal Geodety</a:t>
            </a:r>
            <a:endParaRPr lang="pl-PL" altLang="pl-PL" sz="3200">
              <a:ea typeface="Lato Black"/>
              <a:cs typeface="Lato Black"/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20CA740-0F90-4847-9B03-D7554F6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" y="881753"/>
            <a:ext cx="9330083" cy="537569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/>
          <a:lstStyle>
            <a:lvl1pPr marL="2286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elektroniczne zgłoszenie pracy geodezyjnej oraz opłata (KIR);</a:t>
            </a:r>
            <a:endParaRPr lang="pl-PL" altLang="pl-PL" sz="24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zdalne zamówienie materiałów zasobu i dostęp do danych </a:t>
            </a:r>
            <a:br>
              <a:rPr lang="pl-PL" altLang="pl-PL" sz="2400" b="1">
                <a:latin typeface="Lato Black"/>
                <a:ea typeface="Lato"/>
                <a:cs typeface="Arial"/>
              </a:rPr>
            </a:br>
            <a:r>
              <a:rPr lang="pl-PL" altLang="pl-PL" sz="2400" b="1">
                <a:latin typeface="Lato Black"/>
                <a:ea typeface="Lato"/>
                <a:cs typeface="Arial"/>
              </a:rPr>
              <a:t>w wersji cyfrowej;</a:t>
            </a:r>
            <a:endParaRPr lang="pl-PL" altLang="pl-PL" sz="24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przesłanie operatu i plików </a:t>
            </a:r>
            <a:r>
              <a:rPr lang="pl-PL" sz="2400" b="1">
                <a:latin typeface="Lato Black"/>
                <a:ea typeface="Lato Black"/>
                <a:cs typeface="Lato Black"/>
              </a:rPr>
              <a:t>do weryfikacji oraz </a:t>
            </a:r>
            <a:r>
              <a:rPr lang="pl-PL" altLang="pl-PL" sz="2400" b="1">
                <a:latin typeface="Lato Black"/>
                <a:ea typeface="Lato"/>
                <a:cs typeface="Arial"/>
              </a:rPr>
              <a:t>aktualizacji baz danych ;</a:t>
            </a:r>
            <a:endParaRPr lang="pl-PL" altLang="pl-PL" sz="24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zdalny dostęp do elektronicznego protokołu weryfikacji; </a:t>
            </a:r>
            <a:endParaRPr lang="pl-PL" altLang="pl-PL" sz="2400" b="1">
              <a:latin typeface="Lato Black"/>
              <a:ea typeface="Lato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auto-responder: zmiany statusów realizacji pracy geodezyjnej (powiadomienia wysyłane automatycznie na e-mail); </a:t>
            </a:r>
            <a:endParaRPr lang="pl-PL" altLang="pl-PL" sz="2400" b="1">
              <a:latin typeface="Lato Black"/>
              <a:ea typeface="Lato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l-PL" altLang="pl-PL" sz="2400" b="1">
                <a:latin typeface="Lato Black"/>
                <a:ea typeface="Lato"/>
                <a:cs typeface="Arial"/>
              </a:rPr>
              <a:t>zaimplementowany mechanizm weryfikacji podpisu elektronicznego. </a:t>
            </a:r>
            <a:endParaRPr lang="pl-PL" altLang="pl-PL" sz="2400" b="1">
              <a:latin typeface="Lato Black"/>
              <a:ea typeface="Lato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74F8767-521B-4D68-A135-8189BF30F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6" t="10160" r="2517" b="9342"/>
          <a:stretch/>
        </p:blipFill>
        <p:spPr>
          <a:xfrm>
            <a:off x="9778950" y="4684433"/>
            <a:ext cx="1959134" cy="1287710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7D34B6E7-0C02-CCD7-6B01-8DEB7321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718" y="1650091"/>
            <a:ext cx="1820854" cy="1130442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32F1FC2-7B3A-4EA4-8D1D-7AF5F587A718}"/>
              </a:ext>
            </a:extLst>
          </p:cNvPr>
          <p:cNvSpPr/>
          <p:nvPr/>
        </p:nvSpPr>
        <p:spPr>
          <a:xfrm rot="5400000">
            <a:off x="10000937" y="3712317"/>
            <a:ext cx="1501499" cy="2940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5CACB5C-3BB4-4DD7-8F0B-1E46F022E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B561D-1B97-43AF-AF67-A12E7FA7F4B6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81618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szablon UMK">
      <a:dk1>
        <a:srgbClr val="0063AF"/>
      </a:dk1>
      <a:lt1>
        <a:sysClr val="window" lastClr="FFFFFF"/>
      </a:lt1>
      <a:dk2>
        <a:srgbClr val="000000"/>
      </a:dk2>
      <a:lt2>
        <a:srgbClr val="E7E6E6"/>
      </a:lt2>
      <a:accent1>
        <a:srgbClr val="512078"/>
      </a:accent1>
      <a:accent2>
        <a:srgbClr val="DC0613"/>
      </a:accent2>
      <a:accent3>
        <a:srgbClr val="74AF27"/>
      </a:accent3>
      <a:accent4>
        <a:srgbClr val="0099D4"/>
      </a:accent4>
      <a:accent5>
        <a:srgbClr val="F0B500"/>
      </a:accent5>
      <a:accent6>
        <a:srgbClr val="ACABAB"/>
      </a:accent6>
      <a:hlink>
        <a:srgbClr val="0063AF"/>
      </a:hlink>
      <a:folHlink>
        <a:srgbClr val="0063AF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ppt/theme/themeOverride2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15293C8187BE47A6B7C5B752721D97" ma:contentTypeVersion="8" ma:contentTypeDescription="Create a new document." ma:contentTypeScope="" ma:versionID="684fdb1e814fc492e53b257275d2ae47">
  <xsd:schema xmlns:xsd="http://www.w3.org/2001/XMLSchema" xmlns:xs="http://www.w3.org/2001/XMLSchema" xmlns:p="http://schemas.microsoft.com/office/2006/metadata/properties" xmlns:ns2="88659d5a-3ad7-41ab-8382-db464b0fc9ac" targetNamespace="http://schemas.microsoft.com/office/2006/metadata/properties" ma:root="true" ma:fieldsID="5941801b544c458544ef50c30fb60e97" ns2:_="">
    <xsd:import namespace="88659d5a-3ad7-41ab-8382-db464b0fc9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9d5a-3ad7-41ab-8382-db464b0fc9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A30C26-220B-48D2-9018-6C70D184CD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810A81-D9D3-4F6D-82FF-8F33D5022D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9d5a-3ad7-41ab-8382-db464b0fc9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9894D7-5AEC-4796-B9A7-BE086FC0437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1791</Words>
  <Application>Microsoft Office PowerPoint</Application>
  <PresentationFormat>Panoramiczny</PresentationFormat>
  <Paragraphs>291</Paragraphs>
  <Slides>30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Calibri</vt:lpstr>
      <vt:lpstr>Lato</vt:lpstr>
      <vt:lpstr>Lato Black</vt:lpstr>
      <vt:lpstr>Wingdings</vt:lpstr>
      <vt:lpstr>Motyw pakietu Office</vt:lpstr>
      <vt:lpstr>INFORMATYZACJA ZASOBU GEODEZYJNEGO JAKO CZYNNIK USPRAWNIAJACY PROCES BUDOWLANY  Wydział Geodezji  Urząd Miasta Krakowa</vt:lpstr>
      <vt:lpstr>Prezentacja programu PowerPoint</vt:lpstr>
      <vt:lpstr>Prezentacja programu PowerPoint</vt:lpstr>
      <vt:lpstr>Prezentacja programu PowerPoint</vt:lpstr>
      <vt:lpstr>Obsługa Klientów  </vt:lpstr>
      <vt:lpstr>Zintegrowany System Obsługi Zasobu (ZSOZ)  </vt:lpstr>
      <vt:lpstr>Prezentacja programu PowerPoint</vt:lpstr>
      <vt:lpstr>Prezentacja programu PowerPoint</vt:lpstr>
      <vt:lpstr>i.Geodeta - Portal Geodety</vt:lpstr>
      <vt:lpstr>i.Projektant - Portal Projektanta</vt:lpstr>
      <vt:lpstr>i.Narady - Narady Koordynacyjne</vt:lpstr>
      <vt:lpstr>i.Wniosek - Zamówienia na materiały PZGiK</vt:lpstr>
      <vt:lpstr>i.Dok-Udostępnianie dokumentów  archiwalnych PZGiK</vt:lpstr>
      <vt:lpstr>i.Konto - Konto użytkownika</vt:lpstr>
      <vt:lpstr>Regulacje prawne – zmiana przepisów  w okresie pandemii</vt:lpstr>
      <vt:lpstr>Prezentacja programu PowerPoint</vt:lpstr>
      <vt:lpstr>Prezentacja programu PowerPoint</vt:lpstr>
      <vt:lpstr>Linki do informacji z zakresu Geodezji i MSIP</vt:lpstr>
      <vt:lpstr>Portal MSIP Obserwatorium źródłem informacji</vt:lpstr>
      <vt:lpstr>Portal dla Architektów i Planistów</vt:lpstr>
      <vt:lpstr>Statystyka wejść na portal MSIP </vt:lpstr>
      <vt:lpstr>Prezentacja programu PowerPoint</vt:lpstr>
      <vt:lpstr>Prezentacja programu PowerPoint</vt:lpstr>
      <vt:lpstr>Statystyka pobrań danych z Portalu w 2020 roku </vt:lpstr>
      <vt:lpstr>Statystyka pobrań danych z Portalu w 2021 roku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Szaro Paweł</cp:lastModifiedBy>
  <cp:revision>1</cp:revision>
  <cp:lastPrinted>2018-07-05T07:35:52Z</cp:lastPrinted>
  <dcterms:created xsi:type="dcterms:W3CDTF">2017-05-26T08:53:19Z</dcterms:created>
  <dcterms:modified xsi:type="dcterms:W3CDTF">2022-04-26T06:58:23Z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0x0101002A15293C8187BE47A6B7C5B752721D97</vt:lpwstr>
  </property>
</Properties>
</file>